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69" r:id="rId2"/>
    <p:sldMasterId id="2147484394" r:id="rId3"/>
    <p:sldMasterId id="2147484404" r:id="rId4"/>
    <p:sldMasterId id="2147484411" r:id="rId5"/>
    <p:sldMasterId id="2147484418" r:id="rId6"/>
    <p:sldMasterId id="2147484430" r:id="rId7"/>
    <p:sldMasterId id="2147484438" r:id="rId8"/>
  </p:sldMasterIdLst>
  <p:notesMasterIdLst>
    <p:notesMasterId r:id="rId28"/>
  </p:notesMasterIdLst>
  <p:handoutMasterIdLst>
    <p:handoutMasterId r:id="rId29"/>
  </p:handoutMasterIdLst>
  <p:sldIdLst>
    <p:sldId id="3347" r:id="rId9"/>
    <p:sldId id="3568" r:id="rId10"/>
    <p:sldId id="3546" r:id="rId11"/>
    <p:sldId id="3531" r:id="rId12"/>
    <p:sldId id="3561" r:id="rId13"/>
    <p:sldId id="3532" r:id="rId14"/>
    <p:sldId id="3569" r:id="rId15"/>
    <p:sldId id="3570" r:id="rId16"/>
    <p:sldId id="3571" r:id="rId17"/>
    <p:sldId id="3282" r:id="rId18"/>
    <p:sldId id="3526" r:id="rId19"/>
    <p:sldId id="3562" r:id="rId20"/>
    <p:sldId id="3563" r:id="rId21"/>
    <p:sldId id="3572" r:id="rId22"/>
    <p:sldId id="3573" r:id="rId23"/>
    <p:sldId id="3574" r:id="rId24"/>
    <p:sldId id="3575" r:id="rId25"/>
    <p:sldId id="3576" r:id="rId26"/>
    <p:sldId id="3435" r:id="rId27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C89800"/>
    <a:srgbClr val="D2A000"/>
    <a:srgbClr val="664542"/>
    <a:srgbClr val="612C21"/>
    <a:srgbClr val="631B4E"/>
    <a:srgbClr val="67174A"/>
    <a:srgbClr val="611D5E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2" autoAdjust="0"/>
    <p:restoredTop sz="99283" autoAdjust="0"/>
  </p:normalViewPr>
  <p:slideViewPr>
    <p:cSldViewPr>
      <p:cViewPr>
        <p:scale>
          <a:sx n="90" d="100"/>
          <a:sy n="90" d="100"/>
        </p:scale>
        <p:origin x="-612" y="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88"/>
    </p:cViewPr>
  </p:sorterViewPr>
  <p:notesViewPr>
    <p:cSldViewPr>
      <p:cViewPr>
        <p:scale>
          <a:sx n="30" d="100"/>
          <a:sy n="30" d="100"/>
        </p:scale>
        <p:origin x="-2292" y="-6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rasmussen\Desktop\MACRO\2014\Cuadro%20Macro%20marzo2014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561953981414498E-2"/>
          <c:y val="4.8585437999169999E-2"/>
          <c:w val="0.96458826025262923"/>
          <c:h val="0.835992220782410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noFill/>
            </a:ln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 w="25400">
                <a:noFill/>
              </a:ln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'PBI PERU'!$A$31:$A$43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2014*</c:v>
                </c:pt>
                <c:pt idx="12">
                  <c:v>2015*</c:v>
                </c:pt>
              </c:strCache>
            </c:strRef>
          </c:cat>
          <c:val>
            <c:numRef>
              <c:f>'PBI PERU'!$B$31:$B$43</c:f>
              <c:numCache>
                <c:formatCode>0.00</c:formatCode>
                <c:ptCount val="13"/>
                <c:pt idx="0">
                  <c:v>4.0366930193051598</c:v>
                </c:pt>
                <c:pt idx="1">
                  <c:v>4.9767314724473</c:v>
                </c:pt>
                <c:pt idx="2">
                  <c:v>6.8266889196717804</c:v>
                </c:pt>
                <c:pt idx="3">
                  <c:v>7.7404962452856099</c:v>
                </c:pt>
                <c:pt idx="4">
                  <c:v>8.9052901496912806</c:v>
                </c:pt>
                <c:pt idx="5">
                  <c:v>9.8037071286800597</c:v>
                </c:pt>
                <c:pt idx="6">
                  <c:v>0.86169503147179705</c:v>
                </c:pt>
                <c:pt idx="7">
                  <c:v>8.7947497739593103</c:v>
                </c:pt>
                <c:pt idx="8">
                  <c:v>6.9123257115308299</c:v>
                </c:pt>
                <c:pt idx="9">
                  <c:v>6.2781294911822698</c:v>
                </c:pt>
                <c:pt idx="10">
                  <c:v>5</c:v>
                </c:pt>
                <c:pt idx="11">
                  <c:v>6</c:v>
                </c:pt>
                <c:pt idx="12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80672"/>
        <c:axId val="34782208"/>
      </c:barChart>
      <c:catAx>
        <c:axId val="3478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>
                <a:latin typeface="+mj-lt"/>
              </a:defRPr>
            </a:pPr>
            <a:endParaRPr lang="es-PE"/>
          </a:p>
        </c:txPr>
        <c:crossAx val="34782208"/>
        <c:crosses val="autoZero"/>
        <c:auto val="1"/>
        <c:lblAlgn val="ctr"/>
        <c:lblOffset val="100"/>
        <c:noMultiLvlLbl val="0"/>
      </c:catAx>
      <c:valAx>
        <c:axId val="34782208"/>
        <c:scaling>
          <c:orientation val="minMax"/>
          <c:max val="10"/>
        </c:scaling>
        <c:delete val="1"/>
        <c:axPos val="l"/>
        <c:numFmt formatCode="#,##0.0" sourceLinked="0"/>
        <c:majorTickMark val="none"/>
        <c:minorTickMark val="none"/>
        <c:tickLblPos val="nextTo"/>
        <c:crossAx val="347806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Narrow" pitchFamily="34" charset="0"/>
          <a:ea typeface="Calibri"/>
          <a:cs typeface="Calibri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1142784480172"/>
          <c:y val="4.4444458584095625E-2"/>
          <c:w val="0.78008857215519822"/>
          <c:h val="0.91111108283180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'PBI PERU'!$C$90</c:f>
              <c:strCache>
                <c:ptCount val="1"/>
                <c:pt idx="0">
                  <c:v>2014-2016**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'PBI PERU'!$A$91:$A$97</c:f>
              <c:strCache>
                <c:ptCount val="7"/>
                <c:pt idx="0">
                  <c:v>Venezuela</c:v>
                </c:pt>
                <c:pt idx="1">
                  <c:v>Argentina</c:v>
                </c:pt>
                <c:pt idx="2">
                  <c:v>Brazil</c:v>
                </c:pt>
                <c:pt idx="3">
                  <c:v>Mexico</c:v>
                </c:pt>
                <c:pt idx="4">
                  <c:v>Colombia</c:v>
                </c:pt>
                <c:pt idx="5">
                  <c:v>Chile</c:v>
                </c:pt>
                <c:pt idx="6">
                  <c:v>Peru</c:v>
                </c:pt>
              </c:strCache>
            </c:strRef>
          </c:cat>
          <c:val>
            <c:numRef>
              <c:f>'PBI PERU'!$C$91:$C$97</c:f>
              <c:numCache>
                <c:formatCode>0.0</c:formatCode>
                <c:ptCount val="7"/>
                <c:pt idx="0">
                  <c:v>2.1333333333333333</c:v>
                </c:pt>
                <c:pt idx="1">
                  <c:v>2.7506666666666661</c:v>
                </c:pt>
                <c:pt idx="2">
                  <c:v>3.0003333333333333</c:v>
                </c:pt>
                <c:pt idx="3">
                  <c:v>3.411</c:v>
                </c:pt>
                <c:pt idx="4">
                  <c:v>4.3760000000000003</c:v>
                </c:pt>
                <c:pt idx="5">
                  <c:v>4.4986666666666668</c:v>
                </c:pt>
                <c:pt idx="6">
                  <c:v>5.8013333333333348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0032"/>
        <c:axId val="34861824"/>
      </c:barChart>
      <c:catAx>
        <c:axId val="34860032"/>
        <c:scaling>
          <c:orientation val="minMax"/>
        </c:scaling>
        <c:delete val="0"/>
        <c:axPos val="l"/>
        <c:majorTickMark val="none"/>
        <c:minorTickMark val="none"/>
        <c:tickLblPos val="nextTo"/>
        <c:crossAx val="34861824"/>
        <c:crosses val="autoZero"/>
        <c:auto val="1"/>
        <c:lblAlgn val="ctr"/>
        <c:lblOffset val="100"/>
        <c:noMultiLvlLbl val="0"/>
      </c:catAx>
      <c:valAx>
        <c:axId val="348618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one"/>
        <c:crossAx val="348600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8134607904182E-2"/>
          <c:y val="3.7641309842138218E-2"/>
          <c:w val="0.9502373078419164"/>
          <c:h val="0.88875470583733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'INV. PRIVADA'!$C$105</c:f>
              <c:strCache>
                <c:ptCount val="1"/>
                <c:pt idx="0">
                  <c:v>Inversión Privada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BFBFBF">
                  <a:alpha val="4902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BFBFBF">
                  <a:alpha val="49020"/>
                </a:srgb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900"/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'INV. PRIVADA'!$A$130:$A$142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2014*</c:v>
                </c:pt>
                <c:pt idx="12">
                  <c:v>2015*</c:v>
                </c:pt>
              </c:strCache>
            </c:strRef>
          </c:cat>
          <c:val>
            <c:numRef>
              <c:f>'INV. PRIVADA'!$C$130:$C$142</c:f>
              <c:numCache>
                <c:formatCode>_ * #,##0.0_ ;_ * \-#,##0.0_ ;_ * "-"??_ ;_ @_ </c:formatCode>
                <c:ptCount val="13"/>
                <c:pt idx="0">
                  <c:v>15.035936615493201</c:v>
                </c:pt>
                <c:pt idx="1">
                  <c:v>15.1329802574169</c:v>
                </c:pt>
                <c:pt idx="2">
                  <c:v>15.4781875659455</c:v>
                </c:pt>
                <c:pt idx="3">
                  <c:v>16.378285173017201</c:v>
                </c:pt>
                <c:pt idx="4">
                  <c:v>18.1581003828733</c:v>
                </c:pt>
                <c:pt idx="5">
                  <c:v>21.539718126059</c:v>
                </c:pt>
                <c:pt idx="6">
                  <c:v>17.655043722616501</c:v>
                </c:pt>
                <c:pt idx="7">
                  <c:v>19.182553112685099</c:v>
                </c:pt>
                <c:pt idx="8">
                  <c:v>19.552311611824599</c:v>
                </c:pt>
                <c:pt idx="9">
                  <c:v>21.370170160941299</c:v>
                </c:pt>
                <c:pt idx="10">
                  <c:v>21.488022538771599</c:v>
                </c:pt>
                <c:pt idx="11" formatCode="0.00">
                  <c:v>21.7</c:v>
                </c:pt>
                <c:pt idx="12" formatCode="0.00">
                  <c:v>21.7</c:v>
                </c:pt>
              </c:numCache>
            </c:numRef>
          </c:val>
        </c:ser>
        <c:ser>
          <c:idx val="1"/>
          <c:order val="1"/>
          <c:tx>
            <c:strRef>
              <c:f>'INV. PRIVADA'!$D$105</c:f>
              <c:strCache>
                <c:ptCount val="1"/>
                <c:pt idx="0">
                  <c:v>Inversión Pública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FF0000">
                  <a:alpha val="49020"/>
                </a:srgb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FF0000">
                  <a:alpha val="49020"/>
                </a:srgb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'INV. PRIVADA'!$A$130:$A$142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2014*</c:v>
                </c:pt>
                <c:pt idx="12">
                  <c:v>2015*</c:v>
                </c:pt>
              </c:strCache>
            </c:strRef>
          </c:cat>
          <c:val>
            <c:numRef>
              <c:f>'INV. PRIVADA'!$D$130:$D$142</c:f>
              <c:numCache>
                <c:formatCode>_ * #,##0.0_ ;_ * \-#,##0.0_ ;_ * "-"??_ ;_ @_ </c:formatCode>
                <c:ptCount val="13"/>
                <c:pt idx="0">
                  <c:v>2.7894152721077701</c:v>
                </c:pt>
                <c:pt idx="1">
                  <c:v>2.7545042363591299</c:v>
                </c:pt>
                <c:pt idx="2">
                  <c:v>2.8951397069104701</c:v>
                </c:pt>
                <c:pt idx="3">
                  <c:v>3.0795412348843598</c:v>
                </c:pt>
                <c:pt idx="4">
                  <c:v>3.3786210602682201</c:v>
                </c:pt>
                <c:pt idx="5">
                  <c:v>4.3228138367606004</c:v>
                </c:pt>
                <c:pt idx="6">
                  <c:v>5.1972784677105199</c:v>
                </c:pt>
                <c:pt idx="7">
                  <c:v>5.9084579644429898</c:v>
                </c:pt>
                <c:pt idx="8">
                  <c:v>4.4942388038657999</c:v>
                </c:pt>
                <c:pt idx="9">
                  <c:v>5.1834331198591101</c:v>
                </c:pt>
                <c:pt idx="10">
                  <c:v>5.7738904469347601</c:v>
                </c:pt>
                <c:pt idx="11" formatCode="0.00">
                  <c:v>6.5</c:v>
                </c:pt>
                <c:pt idx="12" formatCode="0.0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40213888"/>
        <c:axId val="40227968"/>
      </c:barChart>
      <c:catAx>
        <c:axId val="402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es-PE"/>
          </a:p>
        </c:txPr>
        <c:crossAx val="40227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0227968"/>
        <c:scaling>
          <c:orientation val="minMax"/>
          <c:max val="30"/>
        </c:scaling>
        <c:delete val="1"/>
        <c:axPos val="l"/>
        <c:numFmt formatCode="#,##0" sourceLinked="0"/>
        <c:majorTickMark val="out"/>
        <c:minorTickMark val="none"/>
        <c:tickLblPos val="nextTo"/>
        <c:crossAx val="40213888"/>
        <c:crosses val="autoZero"/>
        <c:crossBetween val="between"/>
        <c:majorUnit val="4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8262077524315705E-3"/>
          <c:y val="8.1828666013170209E-2"/>
          <c:w val="0.38010975113073675"/>
          <c:h val="0.14869718495813378"/>
        </c:manualLayout>
      </c:layout>
      <c:overlay val="0"/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Narrow" pitchFamily="34" charset="0"/>
          <a:ea typeface="Tahoma"/>
          <a:cs typeface="Tahoma"/>
        </a:defRPr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'INV. PRIVADA'!$A$300:$A$304</c:f>
              <c:strCache>
                <c:ptCount val="5"/>
                <c:pt idx="0">
                  <c:v>Perú</c:v>
                </c:pt>
                <c:pt idx="1">
                  <c:v>Chile</c:v>
                </c:pt>
                <c:pt idx="2">
                  <c:v>México</c:v>
                </c:pt>
                <c:pt idx="3">
                  <c:v>Colombia</c:v>
                </c:pt>
                <c:pt idx="4">
                  <c:v>Brasil</c:v>
                </c:pt>
              </c:strCache>
            </c:strRef>
          </c:cat>
          <c:val>
            <c:numRef>
              <c:f>'INV. PRIVADA'!$B$300:$B$304</c:f>
              <c:numCache>
                <c:formatCode>General</c:formatCode>
                <c:ptCount val="5"/>
                <c:pt idx="0" formatCode="_(* #,##0.00_);_(* \(#,##0.00\);_(* &quot;-&quot;??_);_(@_)">
                  <c:v>27.26191298570636</c:v>
                </c:pt>
                <c:pt idx="1">
                  <c:v>25.666</c:v>
                </c:pt>
                <c:pt idx="2">
                  <c:v>24.167000000000002</c:v>
                </c:pt>
                <c:pt idx="3">
                  <c:v>23.731999999999999</c:v>
                </c:pt>
                <c:pt idx="4">
                  <c:v>19.164999999999999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6688"/>
        <c:axId val="34868224"/>
      </c:barChart>
      <c:catAx>
        <c:axId val="3486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34868224"/>
        <c:crosses val="autoZero"/>
        <c:auto val="1"/>
        <c:lblAlgn val="ctr"/>
        <c:lblOffset val="100"/>
        <c:noMultiLvlLbl val="0"/>
      </c:catAx>
      <c:valAx>
        <c:axId val="34868224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486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itchFamily="34" charset="0"/>
        </a:defRPr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numFmt formatCode="#,##0.0" sourceLinked="0"/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'INV. PRIVADA'!$A$246:$A$258</c:f>
              <c:strCach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2014*</c:v>
                </c:pt>
                <c:pt idx="12">
                  <c:v>2015*</c:v>
                </c:pt>
              </c:strCache>
            </c:strRef>
          </c:cat>
          <c:val>
            <c:numRef>
              <c:f>'INV. PRIVADA'!$B$246:$B$258</c:f>
              <c:numCache>
                <c:formatCode>_(* #,##0.00_);_(* \(#,##0.00\);_(* "-"??_);_(@_)</c:formatCode>
                <c:ptCount val="13"/>
                <c:pt idx="0">
                  <c:v>1335.0070730402017</c:v>
                </c:pt>
                <c:pt idx="1">
                  <c:v>1599.038388965</c:v>
                </c:pt>
                <c:pt idx="2">
                  <c:v>2578.7193651099992</c:v>
                </c:pt>
                <c:pt idx="3">
                  <c:v>3466.5310612732187</c:v>
                </c:pt>
                <c:pt idx="4">
                  <c:v>5490.9613070895202</c:v>
                </c:pt>
                <c:pt idx="5">
                  <c:v>6923.6512846257883</c:v>
                </c:pt>
                <c:pt idx="6">
                  <c:v>6430.6529609118315</c:v>
                </c:pt>
                <c:pt idx="7">
                  <c:v>8454.6275879105851</c:v>
                </c:pt>
                <c:pt idx="8">
                  <c:v>8119</c:v>
                </c:pt>
                <c:pt idx="9">
                  <c:v>12297</c:v>
                </c:pt>
                <c:pt idx="10">
                  <c:v>10037</c:v>
                </c:pt>
                <c:pt idx="11">
                  <c:v>9954</c:v>
                </c:pt>
                <c:pt idx="12">
                  <c:v>9438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35808"/>
        <c:axId val="70537600"/>
      </c:barChart>
      <c:catAx>
        <c:axId val="70535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PE"/>
          </a:p>
        </c:txPr>
        <c:crossAx val="70537600"/>
        <c:crosses val="autoZero"/>
        <c:auto val="1"/>
        <c:lblAlgn val="ctr"/>
        <c:lblOffset val="100"/>
        <c:noMultiLvlLbl val="0"/>
      </c:catAx>
      <c:valAx>
        <c:axId val="7053760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70535808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Arial Narrow" pitchFamily="34" charset="0"/>
        </a:defRPr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FBFB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Comparativos!$A$182:$A$187</c:f>
              <c:strCache>
                <c:ptCount val="6"/>
                <c:pt idx="0">
                  <c:v>Perú </c:v>
                </c:pt>
                <c:pt idx="1">
                  <c:v>Colombia</c:v>
                </c:pt>
                <c:pt idx="2">
                  <c:v>Chile</c:v>
                </c:pt>
                <c:pt idx="3">
                  <c:v>Brasil</c:v>
                </c:pt>
                <c:pt idx="4">
                  <c:v>LAC</c:v>
                </c:pt>
                <c:pt idx="5">
                  <c:v>México</c:v>
                </c:pt>
              </c:strCache>
            </c:strRef>
          </c:cat>
          <c:val>
            <c:numRef>
              <c:f>Comparativos!$D$182:$D$187</c:f>
              <c:numCache>
                <c:formatCode>0.0%</c:formatCode>
                <c:ptCount val="6"/>
                <c:pt idx="0">
                  <c:v>4.8565345720230323E-2</c:v>
                </c:pt>
                <c:pt idx="1">
                  <c:v>3.7037037037037035E-2</c:v>
                </c:pt>
                <c:pt idx="2">
                  <c:v>3.3731440784475229E-2</c:v>
                </c:pt>
                <c:pt idx="3">
                  <c:v>2.8272984698326835E-2</c:v>
                </c:pt>
                <c:pt idx="4">
                  <c:v>2.5814688650670922E-2</c:v>
                </c:pt>
                <c:pt idx="5">
                  <c:v>1.8537762401650015E-2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562560"/>
        <c:axId val="70564096"/>
      </c:barChart>
      <c:catAx>
        <c:axId val="70562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s-PE"/>
          </a:p>
        </c:txPr>
        <c:crossAx val="70564096"/>
        <c:crosses val="autoZero"/>
        <c:auto val="1"/>
        <c:lblAlgn val="ctr"/>
        <c:lblOffset val="100"/>
        <c:noMultiLvlLbl val="0"/>
      </c:catAx>
      <c:valAx>
        <c:axId val="70564096"/>
        <c:scaling>
          <c:orientation val="minMax"/>
          <c:max val="5.5000000000000014E-2"/>
        </c:scaling>
        <c:delete val="1"/>
        <c:axPos val="l"/>
        <c:numFmt formatCode="0.0%" sourceLinked="1"/>
        <c:majorTickMark val="out"/>
        <c:minorTickMark val="none"/>
        <c:tickLblPos val="nextTo"/>
        <c:crossAx val="70562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 Narrow" pitchFamily="34" charset="0"/>
        </a:defRPr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25305269111512"/>
          <c:y val="0.23340064898329868"/>
          <c:w val="0.79944203730449703"/>
          <c:h val="0.65573332930446648"/>
        </c:manualLayout>
      </c:layout>
      <c:pie3DChart>
        <c:varyColors val="1"/>
        <c:ser>
          <c:idx val="0"/>
          <c:order val="0"/>
          <c:spPr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  <a:bevelB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dirty="0" smtClean="0"/>
                      <a:t>Salud 0.5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2038398651552747E-2"/>
                  <c:y val="-3.5820942769227225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dirty="0" smtClean="0"/>
                      <a:t>Educación </a:t>
                    </a:r>
                    <a:r>
                      <a:rPr lang="en-US" sz="1200" dirty="0"/>
                      <a:t>
0.4%</a:t>
                    </a:r>
                    <a:endParaRPr lang="en-US" dirty="0"/>
                  </a:p>
                </c:rich>
              </c:tx>
              <c:numFmt formatCode="0.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008618290448087"/>
                  <c:y val="0.1507997660379476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s-PE" sz="1400" b="1" dirty="0">
                        <a:solidFill>
                          <a:schemeClr val="bg1"/>
                        </a:solidFill>
                      </a:rPr>
                      <a:t>Telecom
22%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93484113437452E-2"/>
                  <c:y val="-3.2248920659381612E-2"/>
                </c:manualLayout>
              </c:layout>
              <c:tx>
                <c:rich>
                  <a:bodyPr/>
                  <a:lstStyle/>
                  <a:p>
                    <a:r>
                      <a:rPr lang="es-PE" sz="1200" dirty="0" smtClean="0"/>
                      <a:t>Agua/saneamiento  </a:t>
                    </a:r>
                    <a:r>
                      <a:rPr lang="es-PE" sz="1200" dirty="0"/>
                      <a:t>
6%</a:t>
                    </a:r>
                    <a:endParaRPr lang="es-PE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Infraestructura hidraúlica 
10%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8799875210274059E-3"/>
                  <c:y val="-0.1928913522531797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rPr>
                      <a:t>Transp </a:t>
                    </a:r>
                  </a:p>
                  <a:p>
                    <a:pPr algn="ctr" rtl="0">
                      <a:defRPr lang="en-US" sz="1600" b="1" i="0" u="none" strike="noStrike" kern="12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200" b="1" i="0" u="none" strike="noStrike" kern="1200" baseline="0" dirty="0" smtClean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rPr>
                      <a:t>24</a:t>
                    </a:r>
                    <a:r>
                      <a:rPr lang="en-US" sz="1200" b="1" i="0" u="none" strike="noStrike" kern="12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rPr>
                      <a:t>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5955985249674839"/>
                  <c:y val="9.8330010717265395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bg1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b="1" dirty="0" smtClean="0">
                        <a:solidFill>
                          <a:schemeClr val="bg1"/>
                        </a:solidFill>
                      </a:rPr>
                      <a:t>Electricidad   </a:t>
                    </a: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
37%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16245386139342"/>
                  <c:y val="-1.53614031778961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Hidrocarburos 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tx>
                <c:rich>
                  <a:bodyPr/>
                  <a:lstStyle/>
                  <a:p>
                    <a:pPr>
                      <a:defRPr sz="12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sz="1200" dirty="0"/>
                      <a:t>Energia
38%</a:t>
                    </a:r>
                    <a:endParaRPr dirty="0"/>
                  </a:p>
                </c:rich>
              </c:tx>
              <c:numFmt formatCode="0%" sourceLinked="0"/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P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pye!$B$4:$B$11</c:f>
              <c:strCache>
                <c:ptCount val="8"/>
                <c:pt idx="0">
                  <c:v>Salud</c:v>
                </c:pt>
                <c:pt idx="1">
                  <c:v>Educación </c:v>
                </c:pt>
                <c:pt idx="2">
                  <c:v>Telecomunicaciones</c:v>
                </c:pt>
                <c:pt idx="3">
                  <c:v>Agua y saneamiento </c:v>
                </c:pt>
                <c:pt idx="4">
                  <c:v>Infraestructura hidraulica </c:v>
                </c:pt>
                <c:pt idx="5">
                  <c:v>Transporte </c:v>
                </c:pt>
                <c:pt idx="6">
                  <c:v>Electricidad </c:v>
                </c:pt>
                <c:pt idx="7">
                  <c:v>Hidrocarburos </c:v>
                </c:pt>
              </c:strCache>
            </c:strRef>
          </c:cat>
          <c:val>
            <c:numRef>
              <c:f>pye!$C$4:$C$11</c:f>
              <c:numCache>
                <c:formatCode>General</c:formatCode>
                <c:ptCount val="8"/>
                <c:pt idx="0">
                  <c:v>478</c:v>
                </c:pt>
                <c:pt idx="1">
                  <c:v>388</c:v>
                </c:pt>
                <c:pt idx="2">
                  <c:v>19170</c:v>
                </c:pt>
                <c:pt idx="3">
                  <c:v>5335</c:v>
                </c:pt>
                <c:pt idx="4">
                  <c:v>8682</c:v>
                </c:pt>
                <c:pt idx="5">
                  <c:v>20935</c:v>
                </c:pt>
                <c:pt idx="6">
                  <c:v>32297</c:v>
                </c:pt>
                <c:pt idx="7">
                  <c:v>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PE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4634E-1400-4DAA-BDBF-14059C29C62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D4E8DCA0-1B6C-49C1-875B-73F1B20FD551}">
      <dgm:prSet phldrT="[Texto]" custT="1"/>
      <dgm:spPr>
        <a:xfrm rot="5400000">
          <a:off x="2081437" y="83179"/>
          <a:ext cx="1268703" cy="1103772"/>
        </a:xfrm>
        <a:solidFill>
          <a:srgbClr val="BDBB5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MINERÍA</a:t>
          </a:r>
          <a:endParaRPr lang="es-PE" sz="13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F90728C2-CDAF-4A34-874F-8DFCE8F59164}" type="parTrans" cxnId="{AE3A6312-10E1-49FD-A39E-35DF97F8B30B}">
      <dgm:prSet/>
      <dgm:spPr/>
      <dgm:t>
        <a:bodyPr/>
        <a:lstStyle/>
        <a:p>
          <a:endParaRPr lang="es-PE"/>
        </a:p>
      </dgm:t>
    </dgm:pt>
    <dgm:pt modelId="{B19C6404-DBD4-44EB-A86D-362F2E5C5A47}" type="sibTrans" cxnId="{AE3A6312-10E1-49FD-A39E-35DF97F8B30B}">
      <dgm:prSet custT="1"/>
      <dgm:spPr>
        <a:xfrm rot="5400000">
          <a:off x="889363" y="83179"/>
          <a:ext cx="1268703" cy="1103772"/>
        </a:xfrm>
        <a:solidFill>
          <a:srgbClr val="DAA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ENERGÍA ELECTRICA</a:t>
          </a:r>
          <a:endParaRPr lang="es-PE" sz="13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ACD67939-946E-47A7-8539-391A997ED2AA}">
      <dgm:prSet phldrT="[Texto]" custT="1"/>
      <dgm:spPr>
        <a:xfrm rot="5400000">
          <a:off x="3257706" y="2224636"/>
          <a:ext cx="1268703" cy="1103772"/>
        </a:xfrm>
        <a:solidFill>
          <a:srgbClr val="7030A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PETRO</a:t>
          </a:r>
        </a:p>
        <a:p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QUÍMICA</a:t>
          </a:r>
          <a:endParaRPr lang="es-PE" sz="13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5DEE395D-4758-470A-B3B9-62EEE58B2D7A}" type="parTrans" cxnId="{D3C03585-365E-4267-9A8D-F3FA0FCA60C4}">
      <dgm:prSet/>
      <dgm:spPr/>
      <dgm:t>
        <a:bodyPr/>
        <a:lstStyle/>
        <a:p>
          <a:endParaRPr lang="es-PE"/>
        </a:p>
      </dgm:t>
    </dgm:pt>
    <dgm:pt modelId="{14AAA1A4-E110-46E4-8D9E-DE7E9F29573C}" type="sibTrans" cxnId="{D3C03585-365E-4267-9A8D-F3FA0FCA60C4}">
      <dgm:prSet custT="1"/>
      <dgm:spPr>
        <a:xfrm rot="5400000">
          <a:off x="2636547" y="3288266"/>
          <a:ext cx="1268703" cy="1103772"/>
        </a:xfr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 sz="16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F2EB7A6-C5E7-4E61-8051-9474AE29BE33}">
      <dgm:prSet custT="1"/>
      <dgm:spPr>
        <a:xfrm rot="5400000">
          <a:off x="1483117" y="1160054"/>
          <a:ext cx="1268703" cy="1103772"/>
        </a:xfr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1400" b="1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PESCA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1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C34DB66-E138-4316-9B7E-BBA193E9A85B}" type="parTrans" cxnId="{C272C145-7EDA-43A1-9069-39141D4B1820}">
      <dgm:prSet/>
      <dgm:spPr/>
      <dgm:t>
        <a:bodyPr/>
        <a:lstStyle/>
        <a:p>
          <a:endParaRPr lang="es-PE"/>
        </a:p>
      </dgm:t>
    </dgm:pt>
    <dgm:pt modelId="{7F751E59-7307-402E-BFD3-42711A86B814}" type="sibTrans" cxnId="{C272C145-7EDA-43A1-9069-39141D4B1820}">
      <dgm:prSet custT="1"/>
      <dgm:spPr>
        <a:xfrm rot="5400000">
          <a:off x="2675190" y="1160054"/>
          <a:ext cx="1268703" cy="1103772"/>
        </a:xfrm>
        <a:solidFill>
          <a:srgbClr val="64B7C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AGRO-INDUSTRIA</a:t>
          </a:r>
          <a:endParaRPr lang="es-PE" sz="14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FB38D553-49DC-4A4E-8F8A-2F31ADF2C40E}">
      <dgm:prSet custT="1"/>
      <dgm:spPr>
        <a:xfrm rot="5400000">
          <a:off x="2081437" y="2236930"/>
          <a:ext cx="1268703" cy="1103772"/>
        </a:xfrm>
        <a:solidFill>
          <a:srgbClr val="00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INMOBI-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LIARIO</a:t>
          </a:r>
          <a:endParaRPr lang="es-PE" sz="1300" b="1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E7176BBF-AAE6-4819-8D08-0545868974B9}" type="parTrans" cxnId="{23B36A91-FB3E-4C20-8CAF-536B844709B3}">
      <dgm:prSet/>
      <dgm:spPr/>
      <dgm:t>
        <a:bodyPr/>
        <a:lstStyle/>
        <a:p>
          <a:endParaRPr lang="es-PE"/>
        </a:p>
      </dgm:t>
    </dgm:pt>
    <dgm:pt modelId="{77D4EA9E-7677-4C92-86C8-0FA5BDA84BE7}" type="sibTrans" cxnId="{23B36A91-FB3E-4C20-8CAF-536B844709B3}">
      <dgm:prSet/>
      <dgm:spPr>
        <a:xfrm rot="5400000">
          <a:off x="889363" y="2236930"/>
          <a:ext cx="1268703" cy="1103772"/>
        </a:xfrm>
        <a:solidFill>
          <a:srgbClr val="0020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7E6A1BED-9CC6-42DD-829C-842D88F3028F}" type="pres">
      <dgm:prSet presAssocID="{B584634E-1400-4DAA-BDBF-14059C29C62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18BF67A7-9B98-47FC-86E8-C04CCE9D6356}" type="pres">
      <dgm:prSet presAssocID="{D4E8DCA0-1B6C-49C1-875B-73F1B20FD551}" presName="composite" presStyleCnt="0"/>
      <dgm:spPr/>
    </dgm:pt>
    <dgm:pt modelId="{56E55499-1651-4216-9897-0115869785F3}" type="pres">
      <dgm:prSet presAssocID="{D4E8DCA0-1B6C-49C1-875B-73F1B20FD551}" presName="Parent1" presStyleLbl="node1" presStyleIdx="0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3230859F-6AC9-4EF6-A831-B66EFF36FEA1}" type="pres">
      <dgm:prSet presAssocID="{D4E8DCA0-1B6C-49C1-875B-73F1B20FD551}" presName="Childtext1" presStyleLbl="revTx" presStyleIdx="0" presStyleCnt="4">
        <dgm:presLayoutVars>
          <dgm:chMax val="0"/>
          <dgm:chPref val="0"/>
          <dgm:bulletEnabled val="1"/>
        </dgm:presLayoutVars>
      </dgm:prSet>
      <dgm:spPr>
        <a:xfrm>
          <a:off x="3301169" y="254454"/>
          <a:ext cx="1415873" cy="7612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PE"/>
        </a:p>
      </dgm:t>
    </dgm:pt>
    <dgm:pt modelId="{70F029C0-A85B-47ED-8703-886E4FE302F5}" type="pres">
      <dgm:prSet presAssocID="{D4E8DCA0-1B6C-49C1-875B-73F1B20FD551}" presName="BalanceSpacing" presStyleCnt="0"/>
      <dgm:spPr/>
    </dgm:pt>
    <dgm:pt modelId="{38390600-F6A4-45F3-BD91-B4F4AC0DE1C3}" type="pres">
      <dgm:prSet presAssocID="{D4E8DCA0-1B6C-49C1-875B-73F1B20FD551}" presName="BalanceSpacing1" presStyleCnt="0"/>
      <dgm:spPr/>
    </dgm:pt>
    <dgm:pt modelId="{BF3F8DF0-29B4-4120-8128-F4D6D2908C4C}" type="pres">
      <dgm:prSet presAssocID="{B19C6404-DBD4-44EB-A86D-362F2E5C5A47}" presName="Accent1Text" presStyleLbl="node1" presStyleIdx="1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0E42EFE1-0C29-405A-99D2-1D8CA189DFD0}" type="pres">
      <dgm:prSet presAssocID="{B19C6404-DBD4-44EB-A86D-362F2E5C5A47}" presName="spaceBetweenRectangles" presStyleCnt="0"/>
      <dgm:spPr/>
    </dgm:pt>
    <dgm:pt modelId="{058E0356-2D30-4E72-89D5-F90F5EAAE8A4}" type="pres">
      <dgm:prSet presAssocID="{6F2EB7A6-C5E7-4E61-8051-9474AE29BE33}" presName="composite" presStyleCnt="0"/>
      <dgm:spPr/>
    </dgm:pt>
    <dgm:pt modelId="{E7A539DE-E233-4123-8579-001723DC1C8E}" type="pres">
      <dgm:prSet presAssocID="{6F2EB7A6-C5E7-4E61-8051-9474AE29BE33}" presName="Parent1" presStyleLbl="node1" presStyleIdx="2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A5DF9BB2-88C1-42A8-93EB-500DF7CC4D02}" type="pres">
      <dgm:prSet presAssocID="{6F2EB7A6-C5E7-4E61-8051-9474AE29BE33}" presName="Childtext1" presStyleLbl="revTx" presStyleIdx="1" presStyleCnt="4">
        <dgm:presLayoutVars>
          <dgm:chMax val="0"/>
          <dgm:chPref val="0"/>
          <dgm:bulletEnabled val="1"/>
        </dgm:presLayoutVars>
      </dgm:prSet>
      <dgm:spPr>
        <a:xfrm>
          <a:off x="149709" y="1331329"/>
          <a:ext cx="1370199" cy="7612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PE"/>
        </a:p>
      </dgm:t>
    </dgm:pt>
    <dgm:pt modelId="{A5C48AB7-0169-4BA5-B219-1F0FFCCEE486}" type="pres">
      <dgm:prSet presAssocID="{6F2EB7A6-C5E7-4E61-8051-9474AE29BE33}" presName="BalanceSpacing" presStyleCnt="0"/>
      <dgm:spPr/>
    </dgm:pt>
    <dgm:pt modelId="{77FF574E-18E3-4C2A-BA83-5162CF8BC63E}" type="pres">
      <dgm:prSet presAssocID="{6F2EB7A6-C5E7-4E61-8051-9474AE29BE33}" presName="BalanceSpacing1" presStyleCnt="0"/>
      <dgm:spPr/>
    </dgm:pt>
    <dgm:pt modelId="{818922AE-C5FB-4631-B7C4-C2F56830843B}" type="pres">
      <dgm:prSet presAssocID="{7F751E59-7307-402E-BFD3-42711A86B814}" presName="Accent1Text" presStyleLbl="node1" presStyleIdx="3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43F8A22B-29E9-4F6D-9731-C7D928934807}" type="pres">
      <dgm:prSet presAssocID="{7F751E59-7307-402E-BFD3-42711A86B814}" presName="spaceBetweenRectangles" presStyleCnt="0"/>
      <dgm:spPr/>
    </dgm:pt>
    <dgm:pt modelId="{46F66380-73BD-4633-A0FC-8188B7E2D734}" type="pres">
      <dgm:prSet presAssocID="{FB38D553-49DC-4A4E-8F8A-2F31ADF2C40E}" presName="composite" presStyleCnt="0"/>
      <dgm:spPr/>
    </dgm:pt>
    <dgm:pt modelId="{EB39C80B-6C5B-4DAC-94F1-B96870DD5685}" type="pres">
      <dgm:prSet presAssocID="{FB38D553-49DC-4A4E-8F8A-2F31ADF2C40E}" presName="Parent1" presStyleLbl="node1" presStyleIdx="4" presStyleCnt="8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CACD4FB4-32DD-47B3-94CD-2D6090DFE0C8}" type="pres">
      <dgm:prSet presAssocID="{FB38D553-49DC-4A4E-8F8A-2F31ADF2C40E}" presName="Childtext1" presStyleLbl="revTx" presStyleIdx="2" presStyleCnt="4">
        <dgm:presLayoutVars>
          <dgm:chMax val="0"/>
          <dgm:chPref val="0"/>
          <dgm:bulletEnabled val="1"/>
        </dgm:presLayoutVars>
      </dgm:prSet>
      <dgm:spPr>
        <a:xfrm>
          <a:off x="3301169" y="2408205"/>
          <a:ext cx="1415873" cy="7612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PE"/>
        </a:p>
      </dgm:t>
    </dgm:pt>
    <dgm:pt modelId="{DBFD9C91-B05E-4337-8030-FD12444BB895}" type="pres">
      <dgm:prSet presAssocID="{FB38D553-49DC-4A4E-8F8A-2F31ADF2C40E}" presName="BalanceSpacing" presStyleCnt="0"/>
      <dgm:spPr/>
    </dgm:pt>
    <dgm:pt modelId="{2339C5DF-BDB5-4E91-9FA2-BEA6106A6D36}" type="pres">
      <dgm:prSet presAssocID="{FB38D553-49DC-4A4E-8F8A-2F31ADF2C40E}" presName="BalanceSpacing1" presStyleCnt="0"/>
      <dgm:spPr/>
    </dgm:pt>
    <dgm:pt modelId="{D4FDC920-BB2B-44A8-A216-9E7BDD7D132C}" type="pres">
      <dgm:prSet presAssocID="{77D4EA9E-7677-4C92-86C8-0FA5BDA84BE7}" presName="Accent1Text" presStyleLbl="node1" presStyleIdx="5" presStyleCnt="8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8711F947-EE1E-46CC-80E8-85454170E1B2}" type="pres">
      <dgm:prSet presAssocID="{77D4EA9E-7677-4C92-86C8-0FA5BDA84BE7}" presName="spaceBetweenRectangles" presStyleCnt="0"/>
      <dgm:spPr/>
    </dgm:pt>
    <dgm:pt modelId="{244AD18A-D380-4A1A-8BD4-354851D62F59}" type="pres">
      <dgm:prSet presAssocID="{ACD67939-946E-47A7-8539-391A997ED2AA}" presName="composite" presStyleCnt="0"/>
      <dgm:spPr/>
    </dgm:pt>
    <dgm:pt modelId="{E36EB010-3E5F-4D3C-8B6D-B9CA36DCCAB6}" type="pres">
      <dgm:prSet presAssocID="{ACD67939-946E-47A7-8539-391A997ED2AA}" presName="Parent1" presStyleLbl="node1" presStyleIdx="6" presStyleCnt="8" custLinFactX="60775" custLinFactNeighborX="100000" custLinFactNeighborY="-85849">
        <dgm:presLayoutVars>
          <dgm:chMax val="1"/>
          <dgm:chPref val="1"/>
          <dgm:bulletEnabled val="1"/>
        </dgm:presLayoutVars>
      </dgm:prSet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  <dgm:pt modelId="{635D914C-D805-4EB6-A014-EE02F02B3157}" type="pres">
      <dgm:prSet presAssocID="{ACD67939-946E-47A7-8539-391A997ED2AA}" presName="Childtext1" presStyleLbl="revTx" presStyleIdx="3" presStyleCnt="4">
        <dgm:presLayoutVars>
          <dgm:chMax val="0"/>
          <dgm:chPref val="0"/>
          <dgm:bulletEnabled val="1"/>
        </dgm:presLayoutVars>
      </dgm:prSet>
      <dgm:spPr>
        <a:xfrm>
          <a:off x="149709" y="3485080"/>
          <a:ext cx="1370199" cy="76122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s-PE"/>
        </a:p>
      </dgm:t>
    </dgm:pt>
    <dgm:pt modelId="{2C34AC90-C83A-4231-B6E2-4DA2A6549A40}" type="pres">
      <dgm:prSet presAssocID="{ACD67939-946E-47A7-8539-391A997ED2AA}" presName="BalanceSpacing" presStyleCnt="0"/>
      <dgm:spPr/>
    </dgm:pt>
    <dgm:pt modelId="{13C4A0B4-D0E8-4E3D-991B-849801855DAA}" type="pres">
      <dgm:prSet presAssocID="{ACD67939-946E-47A7-8539-391A997ED2AA}" presName="BalanceSpacing1" presStyleCnt="0"/>
      <dgm:spPr/>
    </dgm:pt>
    <dgm:pt modelId="{602FB899-6068-4644-A20E-8EB4062867AC}" type="pres">
      <dgm:prSet presAssocID="{14AAA1A4-E110-46E4-8D9E-DE7E9F29573C}" presName="Accent1Text" presStyleLbl="node1" presStyleIdx="7" presStyleCnt="8" custLinFactNeighborX="-3501" custLinFactNeighborY="-2013"/>
      <dgm:spPr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endParaRPr lang="es-PE"/>
        </a:p>
      </dgm:t>
    </dgm:pt>
  </dgm:ptLst>
  <dgm:cxnLst>
    <dgm:cxn modelId="{7C8C916D-5843-4B97-AAFE-69C8E7E62ACD}" type="presOf" srcId="{B19C6404-DBD4-44EB-A86D-362F2E5C5A47}" destId="{BF3F8DF0-29B4-4120-8128-F4D6D2908C4C}" srcOrd="0" destOrd="0" presId="urn:microsoft.com/office/officeart/2008/layout/AlternatingHexagons"/>
    <dgm:cxn modelId="{23B36A91-FB3E-4C20-8CAF-536B844709B3}" srcId="{B584634E-1400-4DAA-BDBF-14059C29C620}" destId="{FB38D553-49DC-4A4E-8F8A-2F31ADF2C40E}" srcOrd="2" destOrd="0" parTransId="{E7176BBF-AAE6-4819-8D08-0545868974B9}" sibTransId="{77D4EA9E-7677-4C92-86C8-0FA5BDA84BE7}"/>
    <dgm:cxn modelId="{C1EF6F75-920D-4C58-A419-34386A276460}" type="presOf" srcId="{77D4EA9E-7677-4C92-86C8-0FA5BDA84BE7}" destId="{D4FDC920-BB2B-44A8-A216-9E7BDD7D132C}" srcOrd="0" destOrd="0" presId="urn:microsoft.com/office/officeart/2008/layout/AlternatingHexagons"/>
    <dgm:cxn modelId="{AE3A6312-10E1-49FD-A39E-35DF97F8B30B}" srcId="{B584634E-1400-4DAA-BDBF-14059C29C620}" destId="{D4E8DCA0-1B6C-49C1-875B-73F1B20FD551}" srcOrd="0" destOrd="0" parTransId="{F90728C2-CDAF-4A34-874F-8DFCE8F59164}" sibTransId="{B19C6404-DBD4-44EB-A86D-362F2E5C5A47}"/>
    <dgm:cxn modelId="{90B38E83-CC83-42C8-B871-BE4AD257D944}" type="presOf" srcId="{FB38D553-49DC-4A4E-8F8A-2F31ADF2C40E}" destId="{EB39C80B-6C5B-4DAC-94F1-B96870DD5685}" srcOrd="0" destOrd="0" presId="urn:microsoft.com/office/officeart/2008/layout/AlternatingHexagons"/>
    <dgm:cxn modelId="{D3C03585-365E-4267-9A8D-F3FA0FCA60C4}" srcId="{B584634E-1400-4DAA-BDBF-14059C29C620}" destId="{ACD67939-946E-47A7-8539-391A997ED2AA}" srcOrd="3" destOrd="0" parTransId="{5DEE395D-4758-470A-B3B9-62EEE58B2D7A}" sibTransId="{14AAA1A4-E110-46E4-8D9E-DE7E9F29573C}"/>
    <dgm:cxn modelId="{1DE06909-153B-42CF-AA7A-EBFD344D72CA}" type="presOf" srcId="{7F751E59-7307-402E-BFD3-42711A86B814}" destId="{818922AE-C5FB-4631-B7C4-C2F56830843B}" srcOrd="0" destOrd="0" presId="urn:microsoft.com/office/officeart/2008/layout/AlternatingHexagons"/>
    <dgm:cxn modelId="{54E9BD7A-5BD6-4553-8A14-63B1556B8C5F}" type="presOf" srcId="{ACD67939-946E-47A7-8539-391A997ED2AA}" destId="{E36EB010-3E5F-4D3C-8B6D-B9CA36DCCAB6}" srcOrd="0" destOrd="0" presId="urn:microsoft.com/office/officeart/2008/layout/AlternatingHexagons"/>
    <dgm:cxn modelId="{C272C145-7EDA-43A1-9069-39141D4B1820}" srcId="{B584634E-1400-4DAA-BDBF-14059C29C620}" destId="{6F2EB7A6-C5E7-4E61-8051-9474AE29BE33}" srcOrd="1" destOrd="0" parTransId="{3C34DB66-E138-4316-9B7E-BBA193E9A85B}" sibTransId="{7F751E59-7307-402E-BFD3-42711A86B814}"/>
    <dgm:cxn modelId="{E31E3AA1-7A93-4827-9BD2-A49C77A3AB08}" type="presOf" srcId="{6F2EB7A6-C5E7-4E61-8051-9474AE29BE33}" destId="{E7A539DE-E233-4123-8579-001723DC1C8E}" srcOrd="0" destOrd="0" presId="urn:microsoft.com/office/officeart/2008/layout/AlternatingHexagons"/>
    <dgm:cxn modelId="{4F53318E-BF7A-48FC-B8C9-6141CF1362BD}" type="presOf" srcId="{B584634E-1400-4DAA-BDBF-14059C29C620}" destId="{7E6A1BED-9CC6-42DD-829C-842D88F3028F}" srcOrd="0" destOrd="0" presId="urn:microsoft.com/office/officeart/2008/layout/AlternatingHexagons"/>
    <dgm:cxn modelId="{58117A74-577E-4FE7-A502-7A6125A90A1D}" type="presOf" srcId="{D4E8DCA0-1B6C-49C1-875B-73F1B20FD551}" destId="{56E55499-1651-4216-9897-0115869785F3}" srcOrd="0" destOrd="0" presId="urn:microsoft.com/office/officeart/2008/layout/AlternatingHexagons"/>
    <dgm:cxn modelId="{3B4C70F9-D9A1-478B-BD7A-A4DEB39049D8}" type="presOf" srcId="{14AAA1A4-E110-46E4-8D9E-DE7E9F29573C}" destId="{602FB899-6068-4644-A20E-8EB4062867AC}" srcOrd="0" destOrd="0" presId="urn:microsoft.com/office/officeart/2008/layout/AlternatingHexagons"/>
    <dgm:cxn modelId="{4AB8C6ED-34CC-454A-AD5A-35A9121E9468}" type="presParOf" srcId="{7E6A1BED-9CC6-42DD-829C-842D88F3028F}" destId="{18BF67A7-9B98-47FC-86E8-C04CCE9D6356}" srcOrd="0" destOrd="0" presId="urn:microsoft.com/office/officeart/2008/layout/AlternatingHexagons"/>
    <dgm:cxn modelId="{4AE4700B-31CE-4378-8FD3-90C4A890E643}" type="presParOf" srcId="{18BF67A7-9B98-47FC-86E8-C04CCE9D6356}" destId="{56E55499-1651-4216-9897-0115869785F3}" srcOrd="0" destOrd="0" presId="urn:microsoft.com/office/officeart/2008/layout/AlternatingHexagons"/>
    <dgm:cxn modelId="{91A4F14B-42B3-4794-918B-7ADEE35BBB78}" type="presParOf" srcId="{18BF67A7-9B98-47FC-86E8-C04CCE9D6356}" destId="{3230859F-6AC9-4EF6-A831-B66EFF36FEA1}" srcOrd="1" destOrd="0" presId="urn:microsoft.com/office/officeart/2008/layout/AlternatingHexagons"/>
    <dgm:cxn modelId="{097F4720-CAD5-4443-BE14-EDA7AFC507B2}" type="presParOf" srcId="{18BF67A7-9B98-47FC-86E8-C04CCE9D6356}" destId="{70F029C0-A85B-47ED-8703-886E4FE302F5}" srcOrd="2" destOrd="0" presId="urn:microsoft.com/office/officeart/2008/layout/AlternatingHexagons"/>
    <dgm:cxn modelId="{E29D700C-3FF7-4776-8677-9E5D1936F10D}" type="presParOf" srcId="{18BF67A7-9B98-47FC-86E8-C04CCE9D6356}" destId="{38390600-F6A4-45F3-BD91-B4F4AC0DE1C3}" srcOrd="3" destOrd="0" presId="urn:microsoft.com/office/officeart/2008/layout/AlternatingHexagons"/>
    <dgm:cxn modelId="{8C60890A-6747-4B9B-92D9-C40F65DF6B35}" type="presParOf" srcId="{18BF67A7-9B98-47FC-86E8-C04CCE9D6356}" destId="{BF3F8DF0-29B4-4120-8128-F4D6D2908C4C}" srcOrd="4" destOrd="0" presId="urn:microsoft.com/office/officeart/2008/layout/AlternatingHexagons"/>
    <dgm:cxn modelId="{D0D1CA8E-73B0-4D78-B670-EE56FF7A2B85}" type="presParOf" srcId="{7E6A1BED-9CC6-42DD-829C-842D88F3028F}" destId="{0E42EFE1-0C29-405A-99D2-1D8CA189DFD0}" srcOrd="1" destOrd="0" presId="urn:microsoft.com/office/officeart/2008/layout/AlternatingHexagons"/>
    <dgm:cxn modelId="{C9E6AC97-C24C-4DBE-9C66-C2E28CCC97A2}" type="presParOf" srcId="{7E6A1BED-9CC6-42DD-829C-842D88F3028F}" destId="{058E0356-2D30-4E72-89D5-F90F5EAAE8A4}" srcOrd="2" destOrd="0" presId="urn:microsoft.com/office/officeart/2008/layout/AlternatingHexagons"/>
    <dgm:cxn modelId="{57E1B154-67E4-4AC4-89C7-563606DF5639}" type="presParOf" srcId="{058E0356-2D30-4E72-89D5-F90F5EAAE8A4}" destId="{E7A539DE-E233-4123-8579-001723DC1C8E}" srcOrd="0" destOrd="0" presId="urn:microsoft.com/office/officeart/2008/layout/AlternatingHexagons"/>
    <dgm:cxn modelId="{EEB74356-C818-43EB-9772-12F6D713347A}" type="presParOf" srcId="{058E0356-2D30-4E72-89D5-F90F5EAAE8A4}" destId="{A5DF9BB2-88C1-42A8-93EB-500DF7CC4D02}" srcOrd="1" destOrd="0" presId="urn:microsoft.com/office/officeart/2008/layout/AlternatingHexagons"/>
    <dgm:cxn modelId="{A023DC57-C79E-4C4E-B383-AFBA2A541F2D}" type="presParOf" srcId="{058E0356-2D30-4E72-89D5-F90F5EAAE8A4}" destId="{A5C48AB7-0169-4BA5-B219-1F0FFCCEE486}" srcOrd="2" destOrd="0" presId="urn:microsoft.com/office/officeart/2008/layout/AlternatingHexagons"/>
    <dgm:cxn modelId="{3DFADDEF-3350-4EA6-AF9C-57925B04891A}" type="presParOf" srcId="{058E0356-2D30-4E72-89D5-F90F5EAAE8A4}" destId="{77FF574E-18E3-4C2A-BA83-5162CF8BC63E}" srcOrd="3" destOrd="0" presId="urn:microsoft.com/office/officeart/2008/layout/AlternatingHexagons"/>
    <dgm:cxn modelId="{712CB714-548E-4240-90F4-82324B4D2B28}" type="presParOf" srcId="{058E0356-2D30-4E72-89D5-F90F5EAAE8A4}" destId="{818922AE-C5FB-4631-B7C4-C2F56830843B}" srcOrd="4" destOrd="0" presId="urn:microsoft.com/office/officeart/2008/layout/AlternatingHexagons"/>
    <dgm:cxn modelId="{436550D1-4B81-4529-976A-725DC154D8E9}" type="presParOf" srcId="{7E6A1BED-9CC6-42DD-829C-842D88F3028F}" destId="{43F8A22B-29E9-4F6D-9731-C7D928934807}" srcOrd="3" destOrd="0" presId="urn:microsoft.com/office/officeart/2008/layout/AlternatingHexagons"/>
    <dgm:cxn modelId="{7622F960-DB43-4DB3-8686-89A8D18D26D9}" type="presParOf" srcId="{7E6A1BED-9CC6-42DD-829C-842D88F3028F}" destId="{46F66380-73BD-4633-A0FC-8188B7E2D734}" srcOrd="4" destOrd="0" presId="urn:microsoft.com/office/officeart/2008/layout/AlternatingHexagons"/>
    <dgm:cxn modelId="{FAD42BBA-0823-4568-9436-3A028135E939}" type="presParOf" srcId="{46F66380-73BD-4633-A0FC-8188B7E2D734}" destId="{EB39C80B-6C5B-4DAC-94F1-B96870DD5685}" srcOrd="0" destOrd="0" presId="urn:microsoft.com/office/officeart/2008/layout/AlternatingHexagons"/>
    <dgm:cxn modelId="{A26D589B-7F08-4DBD-B31D-0A22E311803F}" type="presParOf" srcId="{46F66380-73BD-4633-A0FC-8188B7E2D734}" destId="{CACD4FB4-32DD-47B3-94CD-2D6090DFE0C8}" srcOrd="1" destOrd="0" presId="urn:microsoft.com/office/officeart/2008/layout/AlternatingHexagons"/>
    <dgm:cxn modelId="{3C49A9D4-9E1A-41A2-87BB-AE60EB6D682F}" type="presParOf" srcId="{46F66380-73BD-4633-A0FC-8188B7E2D734}" destId="{DBFD9C91-B05E-4337-8030-FD12444BB895}" srcOrd="2" destOrd="0" presId="urn:microsoft.com/office/officeart/2008/layout/AlternatingHexagons"/>
    <dgm:cxn modelId="{8AD0B8FB-0E59-4B32-81DF-C225C57D4E13}" type="presParOf" srcId="{46F66380-73BD-4633-A0FC-8188B7E2D734}" destId="{2339C5DF-BDB5-4E91-9FA2-BEA6106A6D36}" srcOrd="3" destOrd="0" presId="urn:microsoft.com/office/officeart/2008/layout/AlternatingHexagons"/>
    <dgm:cxn modelId="{B7BF3E75-B943-4E30-B313-BF470EF0CDB4}" type="presParOf" srcId="{46F66380-73BD-4633-A0FC-8188B7E2D734}" destId="{D4FDC920-BB2B-44A8-A216-9E7BDD7D132C}" srcOrd="4" destOrd="0" presId="urn:microsoft.com/office/officeart/2008/layout/AlternatingHexagons"/>
    <dgm:cxn modelId="{406B37CC-73DB-4748-97FF-2A40CF5055FD}" type="presParOf" srcId="{7E6A1BED-9CC6-42DD-829C-842D88F3028F}" destId="{8711F947-EE1E-46CC-80E8-85454170E1B2}" srcOrd="5" destOrd="0" presId="urn:microsoft.com/office/officeart/2008/layout/AlternatingHexagons"/>
    <dgm:cxn modelId="{8099DE4B-E55C-4E9F-A77F-7CE641910700}" type="presParOf" srcId="{7E6A1BED-9CC6-42DD-829C-842D88F3028F}" destId="{244AD18A-D380-4A1A-8BD4-354851D62F59}" srcOrd="6" destOrd="0" presId="urn:microsoft.com/office/officeart/2008/layout/AlternatingHexagons"/>
    <dgm:cxn modelId="{87DC43A8-5D52-426E-B9EA-E86373004BB4}" type="presParOf" srcId="{244AD18A-D380-4A1A-8BD4-354851D62F59}" destId="{E36EB010-3E5F-4D3C-8B6D-B9CA36DCCAB6}" srcOrd="0" destOrd="0" presId="urn:microsoft.com/office/officeart/2008/layout/AlternatingHexagons"/>
    <dgm:cxn modelId="{DB9C120F-CA41-44F4-96AE-472D39EBFF22}" type="presParOf" srcId="{244AD18A-D380-4A1A-8BD4-354851D62F59}" destId="{635D914C-D805-4EB6-A014-EE02F02B3157}" srcOrd="1" destOrd="0" presId="urn:microsoft.com/office/officeart/2008/layout/AlternatingHexagons"/>
    <dgm:cxn modelId="{E5623E10-2EE7-460F-8A67-2FD99AB22B86}" type="presParOf" srcId="{244AD18A-D380-4A1A-8BD4-354851D62F59}" destId="{2C34AC90-C83A-4231-B6E2-4DA2A6549A40}" srcOrd="2" destOrd="0" presId="urn:microsoft.com/office/officeart/2008/layout/AlternatingHexagons"/>
    <dgm:cxn modelId="{048CA206-9BDB-4874-964A-DE5FF12A6916}" type="presParOf" srcId="{244AD18A-D380-4A1A-8BD4-354851D62F59}" destId="{13C4A0B4-D0E8-4E3D-991B-849801855DAA}" srcOrd="3" destOrd="0" presId="urn:microsoft.com/office/officeart/2008/layout/AlternatingHexagons"/>
    <dgm:cxn modelId="{DF6D4CD2-79D5-4267-8655-40FC65DC164C}" type="presParOf" srcId="{244AD18A-D380-4A1A-8BD4-354851D62F59}" destId="{602FB899-6068-4644-A20E-8EB4062867A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55499-1651-4216-9897-0115869785F3}">
      <dsp:nvSpPr>
        <dsp:cNvPr id="0" name=""/>
        <dsp:cNvSpPr/>
      </dsp:nvSpPr>
      <dsp:spPr>
        <a:xfrm rot="5400000">
          <a:off x="2301109" y="91073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BDBB59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MINERÍA</a:t>
          </a:r>
          <a:endParaRPr lang="es-PE" sz="13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2575274" y="215234"/>
        <a:ext cx="818569" cy="940882"/>
      </dsp:txXfrm>
    </dsp:sp>
    <dsp:sp modelId="{3230859F-6AC9-4EF6-A831-B66EFF36FEA1}">
      <dsp:nvSpPr>
        <dsp:cNvPr id="0" name=""/>
        <dsp:cNvSpPr/>
      </dsp:nvSpPr>
      <dsp:spPr>
        <a:xfrm>
          <a:off x="3615247" y="275604"/>
          <a:ext cx="1525460" cy="8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F8DF0-29B4-4120-8128-F4D6D2908C4C}">
      <dsp:nvSpPr>
        <dsp:cNvPr id="0" name=""/>
        <dsp:cNvSpPr/>
      </dsp:nvSpPr>
      <dsp:spPr>
        <a:xfrm rot="5400000">
          <a:off x="1016770" y="91073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DAA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ENERGÍA ELECTRICA</a:t>
          </a:r>
          <a:endParaRPr lang="es-PE" sz="13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1290935" y="215234"/>
        <a:ext cx="818569" cy="940882"/>
      </dsp:txXfrm>
    </dsp:sp>
    <dsp:sp modelId="{E7A539DE-E233-4123-8579-001723DC1C8E}">
      <dsp:nvSpPr>
        <dsp:cNvPr id="0" name=""/>
        <dsp:cNvSpPr/>
      </dsp:nvSpPr>
      <dsp:spPr>
        <a:xfrm rot="5400000">
          <a:off x="1656479" y="1251298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1400" b="1" kern="12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4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PESCA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s-PE" sz="14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1930644" y="1375459"/>
        <a:ext cx="818569" cy="940882"/>
      </dsp:txXfrm>
    </dsp:sp>
    <dsp:sp modelId="{A5DF9BB2-88C1-42A8-93EB-500DF7CC4D02}">
      <dsp:nvSpPr>
        <dsp:cNvPr id="0" name=""/>
        <dsp:cNvSpPr/>
      </dsp:nvSpPr>
      <dsp:spPr>
        <a:xfrm>
          <a:off x="219867" y="1435829"/>
          <a:ext cx="1476252" cy="8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922AE-C5FB-4631-B7C4-C2F56830843B}">
      <dsp:nvSpPr>
        <dsp:cNvPr id="0" name=""/>
        <dsp:cNvSpPr/>
      </dsp:nvSpPr>
      <dsp:spPr>
        <a:xfrm rot="5400000">
          <a:off x="2940818" y="1251298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64B7CE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AGRO-INDUSTRIA</a:t>
          </a:r>
          <a:endParaRPr lang="es-PE" sz="14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3214983" y="1375459"/>
        <a:ext cx="818569" cy="940882"/>
      </dsp:txXfrm>
    </dsp:sp>
    <dsp:sp modelId="{EB39C80B-6C5B-4DAC-94F1-B96870DD5685}">
      <dsp:nvSpPr>
        <dsp:cNvPr id="0" name=""/>
        <dsp:cNvSpPr/>
      </dsp:nvSpPr>
      <dsp:spPr>
        <a:xfrm rot="5400000">
          <a:off x="2301109" y="2411522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00660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INMOBI-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LIARIO</a:t>
          </a:r>
          <a:endParaRPr lang="es-PE" sz="13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2575274" y="2535683"/>
        <a:ext cx="818569" cy="940882"/>
      </dsp:txXfrm>
    </dsp:sp>
    <dsp:sp modelId="{CACD4FB4-32DD-47B3-94CD-2D6090DFE0C8}">
      <dsp:nvSpPr>
        <dsp:cNvPr id="0" name=""/>
        <dsp:cNvSpPr/>
      </dsp:nvSpPr>
      <dsp:spPr>
        <a:xfrm>
          <a:off x="3615247" y="2596054"/>
          <a:ext cx="1525460" cy="8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DC920-BB2B-44A8-A216-9E7BDD7D132C}">
      <dsp:nvSpPr>
        <dsp:cNvPr id="0" name=""/>
        <dsp:cNvSpPr/>
      </dsp:nvSpPr>
      <dsp:spPr>
        <a:xfrm rot="5400000">
          <a:off x="1016770" y="2411522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3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 rot="-5400000">
        <a:off x="1290935" y="2535683"/>
        <a:ext cx="818569" cy="940882"/>
      </dsp:txXfrm>
    </dsp:sp>
    <dsp:sp modelId="{E36EB010-3E5F-4D3C-8B6D-B9CA36DCCAB6}">
      <dsp:nvSpPr>
        <dsp:cNvPr id="0" name=""/>
        <dsp:cNvSpPr/>
      </dsp:nvSpPr>
      <dsp:spPr>
        <a:xfrm rot="5400000">
          <a:off x="3568420" y="2398277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PETRO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QUÍMICA</a:t>
          </a:r>
          <a:endParaRPr lang="es-PE" sz="13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3842585" y="2522438"/>
        <a:ext cx="818569" cy="940882"/>
      </dsp:txXfrm>
    </dsp:sp>
    <dsp:sp modelId="{635D914C-D805-4EB6-A014-EE02F02B3157}">
      <dsp:nvSpPr>
        <dsp:cNvPr id="0" name=""/>
        <dsp:cNvSpPr/>
      </dsp:nvSpPr>
      <dsp:spPr>
        <a:xfrm>
          <a:off x="219867" y="3756279"/>
          <a:ext cx="1476252" cy="8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FB899-6068-4644-A20E-8EB4062867AC}">
      <dsp:nvSpPr>
        <dsp:cNvPr id="0" name=""/>
        <dsp:cNvSpPr/>
      </dsp:nvSpPr>
      <dsp:spPr>
        <a:xfrm rot="5400000">
          <a:off x="2899184" y="3544231"/>
          <a:ext cx="1366900" cy="1189203"/>
        </a:xfrm>
        <a:prstGeom prst="hexagon">
          <a:avLst>
            <a:gd name="adj" fmla="val 25000"/>
            <a:gd name="vf" fmla="val 115470"/>
          </a:avLst>
        </a:prstGeom>
        <a:solidFill>
          <a:srgbClr val="FFFF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 rot="-5400000">
        <a:off x="3173349" y="3668392"/>
        <a:ext cx="818569" cy="94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2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816" y="12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FC47BA5-5C6A-4BC6-985B-9F893AE9EE5D}" type="datetimeFigureOut">
              <a:rPr lang="es-ES"/>
              <a:pPr/>
              <a:t>26/05/2014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30825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816" y="9430825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02770A1-D288-4D15-96E0-4D7BC692FA42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5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2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816" y="12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75855E10-ECCB-4873-A003-E93F86AD4103}" type="datetimeFigureOut">
              <a:rPr lang="es-ES"/>
              <a:pPr/>
              <a:t>26/05/2014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0" rIns="91405" bIns="45700" rtlCol="0" anchor="ctr"/>
          <a:lstStyle/>
          <a:p>
            <a:pPr lvl="0"/>
            <a:endParaRPr lang="en-U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65" y="4716952"/>
            <a:ext cx="5438748" cy="4467469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9430825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816" y="9430825"/>
            <a:ext cx="2944342" cy="495873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fld id="{E21538C4-18E4-4224-A4FC-BBA53E66BB84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2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3 Marcador de notas"/>
          <p:cNvSpPr>
            <a:spLocks noGrp="1"/>
          </p:cNvSpPr>
          <p:nvPr/>
        </p:nvSpPr>
        <p:spPr bwMode="auto">
          <a:xfrm>
            <a:off x="679457" y="4716714"/>
            <a:ext cx="5438775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77" tIns="44290" rIns="88577" bIns="44290"/>
          <a:lstStyle/>
          <a:p>
            <a:pPr eaLnBrk="0" hangingPunct="0">
              <a:spcBef>
                <a:spcPct val="30000"/>
              </a:spcBef>
            </a:pPr>
            <a:endParaRPr lang="en-US" sz="1400" dirty="0"/>
          </a:p>
        </p:txBody>
      </p:sp>
      <p:sp>
        <p:nvSpPr>
          <p:cNvPr id="101380" name="3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67220" indent="-167220"/>
            <a:endParaRPr lang="en-US" sz="110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baseline="30000" dirty="0" smtClean="0"/>
              <a:t> </a:t>
            </a:r>
            <a:r>
              <a:rPr lang="es-PE" dirty="0" smtClean="0"/>
              <a:t>Concesiones, iniciativas privadas, proyectos FITEL = APP </a:t>
            </a:r>
          </a:p>
          <a:p>
            <a:pPr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7BEBF48-6A03-4F77-8D0A-7C3AE4CFDDDB}" type="slidenum">
              <a:rPr lang="es-PE">
                <a:solidFill>
                  <a:srgbClr val="000000"/>
                </a:solidFill>
              </a:rPr>
              <a:pPr/>
              <a:t>15</a:t>
            </a:fld>
            <a:endParaRPr lang="es-P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baseline="30000" dirty="0" smtClean="0"/>
              <a:t> </a:t>
            </a:r>
            <a:r>
              <a:rPr lang="es-PE" dirty="0" smtClean="0"/>
              <a:t>Concesiones, iniciativas privadas, proyectos FITEL = APP </a:t>
            </a:r>
          </a:p>
          <a:p>
            <a:pPr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22DF00-D2AB-491F-9D01-41F4F55EBA42}" type="slidenum">
              <a:rPr lang="es-PE">
                <a:solidFill>
                  <a:srgbClr val="000000"/>
                </a:solidFill>
              </a:rPr>
              <a:pPr/>
              <a:t>16</a:t>
            </a:fld>
            <a:endParaRPr lang="es-P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baseline="30000" dirty="0" smtClean="0"/>
              <a:t> </a:t>
            </a:r>
            <a:r>
              <a:rPr lang="es-PE" dirty="0" smtClean="0"/>
              <a:t>Concesiones, iniciativas privadas, proyectos FITEL = APP </a:t>
            </a:r>
          </a:p>
          <a:p>
            <a:pPr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161238-0954-4C37-9889-5AC97ABA9E79}" type="slidenum">
              <a:rPr lang="es-PE">
                <a:solidFill>
                  <a:srgbClr val="000000"/>
                </a:solidFill>
              </a:rPr>
              <a:pPr/>
              <a:t>17</a:t>
            </a:fld>
            <a:endParaRPr lang="es-P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PE" baseline="30000" dirty="0" smtClean="0"/>
              <a:t> </a:t>
            </a:r>
            <a:r>
              <a:rPr lang="es-PE" dirty="0" smtClean="0"/>
              <a:t>Concesiones, iniciativas privadas, proyectos FITEL = APP </a:t>
            </a:r>
          </a:p>
          <a:p>
            <a:pPr>
              <a:spcBef>
                <a:spcPct val="0"/>
              </a:spcBef>
            </a:pPr>
            <a:endParaRPr lang="es-PE" dirty="0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B0F926-045F-4107-B839-BE40D0159136}" type="slidenum">
              <a:rPr lang="es-PE">
                <a:solidFill>
                  <a:srgbClr val="000000"/>
                </a:solidFill>
              </a:rPr>
              <a:pPr/>
              <a:t>18</a:t>
            </a:fld>
            <a:endParaRPr lang="es-P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51816" y="9430826"/>
            <a:ext cx="2944342" cy="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 anchor="b"/>
          <a:lstStyle/>
          <a:p>
            <a:pPr algn="r"/>
            <a:fld id="{80A99F74-ABA4-44EE-AF09-5533E9D46D6F}" type="slidenum">
              <a:rPr lang="es-ES_tradnl" sz="1300">
                <a:latin typeface="Calibri" pitchFamily="34" charset="0"/>
              </a:rPr>
              <a:pPr algn="r"/>
              <a:t>19</a:t>
            </a:fld>
            <a:endParaRPr lang="es-ES_tradnl" sz="1300" dirty="0">
              <a:latin typeface="Calibri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6" name="4 Marcador de notas"/>
          <p:cNvSpPr>
            <a:spLocks noGrp="1"/>
          </p:cNvSpPr>
          <p:nvPr/>
        </p:nvSpPr>
        <p:spPr bwMode="auto">
          <a:xfrm>
            <a:off x="905952" y="4716952"/>
            <a:ext cx="4985772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algn="r" eaLnBrk="0" hangingPunct="0">
              <a:spcBef>
                <a:spcPct val="30000"/>
              </a:spcBef>
            </a:pPr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3 Marcador de notas"/>
          <p:cNvSpPr>
            <a:spLocks noGrp="1"/>
          </p:cNvSpPr>
          <p:nvPr/>
        </p:nvSpPr>
        <p:spPr bwMode="auto">
          <a:xfrm>
            <a:off x="679465" y="4716947"/>
            <a:ext cx="543874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eaLnBrk="0" hangingPunct="0">
              <a:spcBef>
                <a:spcPct val="30000"/>
              </a:spcBef>
            </a:pPr>
            <a:endParaRPr lang="en-US" sz="1300" dirty="0"/>
          </a:p>
        </p:txBody>
      </p:sp>
      <p:sp>
        <p:nvSpPr>
          <p:cNvPr id="95236" name="3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4780" indent="-174780"/>
            <a:endParaRPr lang="en-US" sz="11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3 Marcador de notas"/>
          <p:cNvSpPr>
            <a:spLocks noGrp="1"/>
          </p:cNvSpPr>
          <p:nvPr/>
        </p:nvSpPr>
        <p:spPr bwMode="auto">
          <a:xfrm>
            <a:off x="679465" y="4716947"/>
            <a:ext cx="5438748" cy="446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3" rIns="91388" bIns="45693"/>
          <a:lstStyle/>
          <a:p>
            <a:pPr eaLnBrk="0" hangingPunct="0">
              <a:spcBef>
                <a:spcPct val="30000"/>
              </a:spcBef>
            </a:pPr>
            <a:endParaRPr lang="en-US" sz="1300" dirty="0"/>
          </a:p>
        </p:txBody>
      </p:sp>
      <p:sp>
        <p:nvSpPr>
          <p:cNvPr id="95236" name="3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174780" indent="-174780"/>
            <a:endParaRPr lang="en-US" sz="110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3925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3 Marcador de notas"/>
          <p:cNvSpPr>
            <a:spLocks noGrp="1"/>
          </p:cNvSpPr>
          <p:nvPr>
            <p:ph type="body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569" tIns="44286" rIns="88569" bIns="44286"/>
          <a:lstStyle/>
          <a:p>
            <a:endParaRPr lang="en-US" altLang="es-P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2950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3 Marcador de notas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lIns="88586" tIns="44292" rIns="88586" bIns="44292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2950"/>
            <a:ext cx="4964112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3 Marcador de notas"/>
          <p:cNvSpPr>
            <a:spLocks noGrp="1"/>
          </p:cNvSpPr>
          <p:nvPr/>
        </p:nvSpPr>
        <p:spPr bwMode="auto">
          <a:xfrm>
            <a:off x="679459" y="4716717"/>
            <a:ext cx="5438775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77" tIns="44290" rIns="88577" bIns="44290"/>
          <a:lstStyle/>
          <a:p>
            <a:pPr eaLnBrk="0" hangingPunct="0">
              <a:spcBef>
                <a:spcPct val="30000"/>
              </a:spcBef>
            </a:pPr>
            <a:endParaRPr lang="es-PE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8548" name="4 Marcador de notas"/>
          <p:cNvSpPr>
            <a:spLocks noGrp="1"/>
          </p:cNvSpPr>
          <p:nvPr>
            <p:ph type="body" sz="quarter" idx="10"/>
          </p:nvPr>
        </p:nvSpPr>
        <p:spPr bwMode="auto">
          <a:noFill/>
        </p:spPr>
        <p:txBody>
          <a:bodyPr lIns="88586" tIns="44292" rIns="88586" bIns="44292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51277" y="9428629"/>
            <a:ext cx="2944814" cy="4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004" tIns="42502" rIns="85004" bIns="42502" anchor="b"/>
          <a:lstStyle/>
          <a:p>
            <a:pPr algn="r" defTabSz="809023"/>
            <a:fld id="{C87FCEBF-F213-448B-A5A2-E3BB689CB532}" type="slidenum">
              <a:rPr lang="es-ES" sz="1200"/>
              <a:pPr algn="r" defTabSz="809023"/>
              <a:t>10</a:t>
            </a:fld>
            <a:endParaRPr lang="es-ES" sz="1200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3 Marcador de notas"/>
          <p:cNvSpPr>
            <a:spLocks noGrp="1"/>
          </p:cNvSpPr>
          <p:nvPr/>
        </p:nvSpPr>
        <p:spPr bwMode="auto">
          <a:xfrm>
            <a:off x="906464" y="4716718"/>
            <a:ext cx="4984750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89" tIns="42496" rIns="84989" bIns="42496"/>
          <a:lstStyle/>
          <a:p>
            <a:pPr defTabSz="809023" eaLnBrk="0" hangingPunct="0">
              <a:spcBef>
                <a:spcPct val="30000"/>
              </a:spcBef>
            </a:pPr>
            <a:endParaRPr lang="en-US" sz="1200" dirty="0">
              <a:latin typeface="Tahoma" pitchFamily="34" charset="0"/>
            </a:endParaRPr>
          </a:p>
        </p:txBody>
      </p:sp>
      <p:sp>
        <p:nvSpPr>
          <p:cNvPr id="110597" name="4 Marcador de notas"/>
          <p:cNvSpPr>
            <a:spLocks noGrp="1"/>
          </p:cNvSpPr>
          <p:nvPr/>
        </p:nvSpPr>
        <p:spPr bwMode="auto">
          <a:xfrm>
            <a:off x="679459" y="4716718"/>
            <a:ext cx="5438775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976" tIns="42492" rIns="84976" bIns="42492"/>
          <a:lstStyle/>
          <a:p>
            <a:pPr defTabSz="809023" eaLnBrk="0" hangingPunct="0">
              <a:spcBef>
                <a:spcPct val="30000"/>
              </a:spcBef>
            </a:pPr>
            <a:endParaRPr lang="en-US" sz="1200" dirty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51277" y="9428629"/>
            <a:ext cx="2944814" cy="49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75" tIns="44290" rIns="88575" bIns="44290" anchor="b"/>
          <a:lstStyle/>
          <a:p>
            <a:fld id="{A2CC72C6-264B-485A-8848-CEB5F2FF3CB5}" type="slidenum">
              <a:rPr lang="es-ES" sz="1400"/>
              <a:pPr/>
              <a:t>11</a:t>
            </a:fld>
            <a:endParaRPr lang="es-ES" sz="1400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4 Marcador de notas"/>
          <p:cNvSpPr>
            <a:spLocks noGrp="1"/>
          </p:cNvSpPr>
          <p:nvPr/>
        </p:nvSpPr>
        <p:spPr bwMode="auto">
          <a:xfrm>
            <a:off x="679459" y="4716718"/>
            <a:ext cx="5438775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75" tIns="44290" rIns="88575" bIns="44290"/>
          <a:lstStyle/>
          <a:p>
            <a:pPr eaLnBrk="0" hangingPunct="0">
              <a:spcBef>
                <a:spcPct val="30000"/>
              </a:spcBef>
            </a:pPr>
            <a:endParaRPr lang="es-PE" sz="1400" dirty="0"/>
          </a:p>
        </p:txBody>
      </p:sp>
      <p:sp>
        <p:nvSpPr>
          <p:cNvPr id="113669" name="5 Marcador de notas"/>
          <p:cNvSpPr>
            <a:spLocks noGrp="1"/>
          </p:cNvSpPr>
          <p:nvPr/>
        </p:nvSpPr>
        <p:spPr bwMode="auto">
          <a:xfrm>
            <a:off x="679459" y="4716718"/>
            <a:ext cx="5438775" cy="446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75" tIns="44290" rIns="88575" bIns="44290"/>
          <a:lstStyle/>
          <a:p>
            <a:pPr eaLnBrk="0" hangingPunct="0">
              <a:spcBef>
                <a:spcPct val="30000"/>
              </a:spcBef>
            </a:pPr>
            <a:endParaRPr lang="en-US" sz="1400" dirty="0"/>
          </a:p>
        </p:txBody>
      </p:sp>
      <p:sp>
        <p:nvSpPr>
          <p:cNvPr id="113670" name="5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s-PE" sz="1100" dirty="0" smtClean="0"/>
              <a:t> </a:t>
            </a:r>
            <a:endParaRPr lang="en-US" sz="11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852016" y="9430092"/>
            <a:ext cx="2944086" cy="49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87" tIns="44142" rIns="88287" bIns="44142" anchor="b"/>
          <a:lstStyle>
            <a:lvl1pPr defTabSz="841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41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41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41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413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41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5F0A692-6B56-4C40-8501-0B019DB8966D}" type="slidenum">
              <a:rPr lang="es-ES" sz="13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rPr>
              <a:pPr algn="r" eaLnBrk="1" hangingPunct="1"/>
              <a:t>14</a:t>
            </a:fld>
            <a:endParaRPr lang="es-ES" sz="13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55164" y="9430091"/>
            <a:ext cx="2942512" cy="49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28" tIns="43666" rIns="87328" bIns="43666" anchor="b"/>
          <a:lstStyle>
            <a:lvl1pPr defTabSz="860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60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60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60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604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2E82D4-D142-4417-8B2F-A97076626663}" type="slidenum">
              <a:rPr lang="es-ES_tradnl" sz="1300">
                <a:solidFill>
                  <a:srgbClr val="000000"/>
                </a:solidFill>
                <a:latin typeface="Calibri" pitchFamily="34" charset="0"/>
              </a:rPr>
              <a:pPr eaLnBrk="1" hangingPunct="1"/>
              <a:t>14</a:t>
            </a:fld>
            <a:endParaRPr lang="es-ES_tradnl" sz="13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1363"/>
            <a:ext cx="4972050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7" name="5 Marcador de notas"/>
          <p:cNvSpPr>
            <a:spLocks noGrp="1"/>
          </p:cNvSpPr>
          <p:nvPr/>
        </p:nvSpPr>
        <p:spPr bwMode="auto">
          <a:xfrm>
            <a:off x="679768" y="4719356"/>
            <a:ext cx="5438140" cy="446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275" tIns="44139" rIns="88275" bIns="44139"/>
          <a:lstStyle/>
          <a:p>
            <a:pPr eaLnBrk="0" hangingPunct="0">
              <a:spcBef>
                <a:spcPct val="30000"/>
              </a:spcBef>
            </a:pPr>
            <a:endParaRPr lang="en-US" sz="13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5718" name="5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287" tIns="44142" rIns="88287" bIns="44142" numCol="1" anchor="t" anchorCtr="0" compatLnSpc="1">
            <a:prstTxWarp prst="textNoShape">
              <a:avLst/>
            </a:prstTxWarp>
          </a:bodyPr>
          <a:lstStyle/>
          <a:p>
            <a:pPr marL="346075" indent="-346075" algn="just" defTabSz="346075" eaLnBrk="1" hangingPunct="1">
              <a:spcBef>
                <a:spcPts val="1150"/>
              </a:spcBef>
            </a:pPr>
            <a:endParaRPr lang="en-US" b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9887D-DD55-46A0-8577-88193776ABC1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76C11-6232-4C2E-9FDA-2DC63CE99EFB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0CE9E-872F-4647-9868-D0EDBC5CC571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F80C9-783C-4620-B66F-0D9F6B80DC0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D9313-95BB-4E2E-9823-DC4359BF6858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D92616-0894-445B-849B-EC3B91E886A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5033-A514-4428-82DF-D36C10ED8436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34675-FD2E-4542-B39A-5F9537C848FD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08B6F-65FF-415A-ABA9-5E801D9395C3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B8EF-E930-4F64-B5A9-27C1C2E55519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C2B7B-9A47-4879-A522-0EDE52B8689E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87FB0-B2F0-42AD-A29E-A5E4A07AA3D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899965-A7A5-4962-9FEE-34E01DE2FC63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A333B-C1CB-4F91-AC8F-B0326A4E0D0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F3181-4388-4722-8EF1-CAD0F368AB38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51AED-9E12-48A7-A434-B69EA13BE64E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A13B6-D890-4EA6-97D4-E09CB07E1DDF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7CA63-106E-48A7-9945-6CF559CD76F6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26/05/2014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26/05/2014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1C2D-C297-4B5D-91C0-D2B6350530BB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B3C72-222F-4580-BBD3-D0E0961F8F93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26/05/2014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757C-E84C-4A7F-8A5D-C3E409454D55}" type="datetimeFigureOut">
              <a:rPr lang="es-PE" smtClean="0"/>
              <a:pPr/>
              <a:t>26/05/2014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8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51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5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32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38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4859294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6390C6-D517-496E-A6CA-8BDB9DB9567C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FCB621-070E-49CF-865E-49B14C0772A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7699260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3358F36-E0F8-48FE-B854-7AB876FEA1A7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F99D5C-4EC9-4C01-B9C7-C9A484BE9B1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910636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9F331-D6D2-40BA-962C-53EFC9D127BF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F80AC-18DE-4565-BD38-324EB06E02BC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1FFE40-7A22-4211-8485-8B26EB7DA332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993689-DF8E-499F-949E-2717430392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135887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0688C1-13EF-48CF-9F9B-3A17172938BA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A09F3-58D2-4DE7-B4BA-D4C58BBA28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99086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AA703-0EE2-4AEE-B05C-30EF445120F3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134944-9B1C-48E2-9A56-CED2BA3CAEA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16749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B128608-F29B-4902-8DCF-EE2E88C14053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ED5EDC-B45E-4910-9234-F6A5F193DD81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657986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97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30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09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33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10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A2037-C59A-40CC-8799-C7D2C2167B58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9D416F-4C8A-415E-821D-692F721CA0A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30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690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005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8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B903704-7D30-43D7-88ED-87BBE44DE8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7872761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97888B4-DCFA-4D4D-BB27-601C21C0CB55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4B7B98-0781-4B62-8196-93C6BB2CAD0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7341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245FE5-034B-48E6-81D0-20F79DBC5718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D19A15-5508-42C3-A3BD-3764F87A78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109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312DDD-2F39-4C9A-A865-B97FC31DA273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CFF627-CF48-4674-A384-C972D94ED4B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141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C3DC9-B4E4-4FB7-A9DE-0E1FF855733B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E77D67-43D3-4539-B83D-5C3D49EB0C9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9109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D583E8-DFE3-4150-B441-8336887F2B41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8D8A91-A056-4E79-9A65-B8CB613F3D7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822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8013E-863B-4E1F-83FB-AA9CF5FA7713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CB56D-64BC-4A8F-88A8-E71E323F0FD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3BACF6-EBAB-4FFA-8F53-58706C3484A5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CBD154-4C39-4A0C-A00E-981AF5F580B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2059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01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F1A4608C-0008-4F41-A8B5-73C914349EC4}" type="datetime1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CFBDEA3-75BF-48DB-B61E-9CE63AFBF52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5782871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3191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80502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el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título</a:t>
            </a:r>
            <a:r>
              <a:rPr lang="en-US" dirty="0"/>
              <a:t> del </a:t>
            </a:r>
            <a:r>
              <a:rPr lang="en-US" dirty="0" err="1"/>
              <a:t>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663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0652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9445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9400" y="71438"/>
            <a:ext cx="45720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39888"/>
            <a:ext cx="8229600" cy="488473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582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C3773-94C7-45D0-B989-FEA93634B235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23E23-B9F6-41A9-B030-958CC6B4EB8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8B6A2-3E47-450C-B9F9-CAC6A26D6CD7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2F4E-97D6-4942-8462-7780853F1330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C8453-F611-4E29-A499-97C02A669F18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487F1-0EF7-4756-A3FF-7944F57693E8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3E657-C1C5-4DF8-9934-E1611B7ADAD5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5456D-DC58-4110-BED0-FB4EA1722EF1}" type="slidenum">
              <a:rPr lang="es-ES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71470" y="-25"/>
            <a:ext cx="9215470" cy="690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5BCC247-6CCF-4D2A-8A44-6D5C5BCC3D6C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40052B-E375-40EB-82BF-DF41FCE5E37D}" type="slidenum">
              <a:rPr lang="es-ES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2D538ABE-10DA-4799-8D41-4D60EB03D8E3}" type="datetimeFigureOut">
              <a:rPr lang="es-ES"/>
              <a:pPr/>
              <a:t>26/05/2014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F97A38D4-113B-4ED9-B9BF-DAEF55EAE4B2}" type="slidenum">
              <a:rPr lang="es-ES"/>
              <a:pPr/>
              <a:t>‹Nº›</a:t>
            </a:fld>
            <a:endParaRPr lang="es-ES" dirty="0"/>
          </a:p>
        </p:txBody>
      </p:sp>
      <p:pic>
        <p:nvPicPr>
          <p:cNvPr id="9223" name="Imagen 9" descr="pie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6" r:id="rId2"/>
    <p:sldLayoutId id="2147484377" r:id="rId3"/>
    <p:sldLayoutId id="2147484379" r:id="rId4"/>
    <p:sldLayoutId id="2147484380" r:id="rId5"/>
    <p:sldLayoutId id="214748438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E757C-E84C-4A7F-8A5D-C3E409454D55}" type="datetimeFigureOut">
              <a:rPr lang="es-PE" smtClean="0"/>
              <a:pPr/>
              <a:t>26/05/2014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67513-DD3E-4D5E-A310-49B8CC88B036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401" r:id="rId2"/>
    <p:sldLayoutId id="2147484402" r:id="rId3"/>
    <p:sldLayoutId id="214748440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81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AA5A562-2E25-41C8-B990-2241ACAC63F9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32D3909-09B0-4956-A90F-992FEBB2CB3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2055" name="Imagen 9" descr="pi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7561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2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6CEF4-10BE-4CA9-BE92-12BC15DE8787}" type="datetimeFigureOut">
              <a:rPr lang="es-PE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/>
              <a:t>26/05/2014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2D80F-AB87-4CC1-AF38-1095141E1F04}" type="slidenum">
              <a:rPr lang="es-PE" smtClean="0">
                <a:solidFill>
                  <a:prstClr val="black">
                    <a:tint val="75000"/>
                  </a:prstClr>
                </a:solidFill>
                <a:latin typeface="Calibri" pitchFamily="34" charset="0"/>
                <a:cs typeface="Arial" charset="0"/>
              </a:rPr>
              <a:pPr/>
              <a:t>‹Nº›</a:t>
            </a:fld>
            <a:endParaRPr lang="es-PE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81AEE1A-911C-44DE-A047-EF5A2BE43784}" type="datetimeFigureOut">
              <a:rPr lang="es-ES"/>
              <a:pPr>
                <a:defRPr/>
              </a:pPr>
              <a:t>26/05/2014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FF7B54F-E52E-4C52-BB4D-CB3EB2559B5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1031" name="Imagen 9" descr="pie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61583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39888"/>
            <a:ext cx="8229600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endParaRPr lang="es-ES" altLang="es-PE" smtClean="0"/>
          </a:p>
        </p:txBody>
      </p:sp>
      <p:pic>
        <p:nvPicPr>
          <p:cNvPr id="2052" name="Imagen 9" descr="pi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cambiar el estilo de título	</a:t>
            </a:r>
          </a:p>
        </p:txBody>
      </p:sp>
    </p:spTree>
    <p:extLst>
      <p:ext uri="{BB962C8B-B14F-4D97-AF65-F5344CB8AC3E}">
        <p14:creationId xmlns:p14="http://schemas.microsoft.com/office/powerpoint/2010/main" val="130422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3 CuadroTexto"/>
          <p:cNvSpPr txBox="1">
            <a:spLocks noChangeArrowheads="1"/>
          </p:cNvSpPr>
          <p:nvPr/>
        </p:nvSpPr>
        <p:spPr bwMode="auto">
          <a:xfrm>
            <a:off x="4523928" y="1988840"/>
            <a:ext cx="43924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PE" sz="3000" b="1" dirty="0" smtClean="0">
                <a:solidFill>
                  <a:schemeClr val="bg1"/>
                </a:solidFill>
                <a:latin typeface="Candara" pitchFamily="34" charset="0"/>
              </a:rPr>
              <a:t>Políticas </a:t>
            </a:r>
            <a:r>
              <a:rPr lang="es-PE" sz="3000" b="1" dirty="0">
                <a:solidFill>
                  <a:schemeClr val="bg1"/>
                </a:solidFill>
                <a:latin typeface="Candara" pitchFamily="34" charset="0"/>
              </a:rPr>
              <a:t>de Promoción para la </a:t>
            </a:r>
            <a:r>
              <a:rPr lang="es-PE" sz="3000" b="1" dirty="0" smtClean="0">
                <a:solidFill>
                  <a:schemeClr val="bg1"/>
                </a:solidFill>
                <a:latin typeface="Candara" pitchFamily="34" charset="0"/>
              </a:rPr>
              <a:t>Inversión</a:t>
            </a:r>
            <a:r>
              <a:rPr lang="es-MX" sz="3000" b="1" cap="all" dirty="0" smtClean="0">
                <a:solidFill>
                  <a:schemeClr val="bg1"/>
                </a:solidFill>
                <a:latin typeface="Candara" pitchFamily="34" charset="0"/>
                <a:cs typeface="Calibri" pitchFamily="34" charset="0"/>
              </a:rPr>
              <a:t>	</a:t>
            </a:r>
            <a:endParaRPr lang="es-ES" sz="3000" b="1" cap="all" dirty="0">
              <a:solidFill>
                <a:schemeClr val="bg1"/>
              </a:solidFill>
              <a:latin typeface="Candara" pitchFamily="34" charset="0"/>
              <a:cs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067944" y="458112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>
                <a:solidFill>
                  <a:schemeClr val="bg1"/>
                </a:solidFill>
                <a:latin typeface="Candara" pitchFamily="34" charset="0"/>
              </a:rPr>
              <a:t>Carlos Herrera </a:t>
            </a:r>
          </a:p>
          <a:p>
            <a:pPr algn="r"/>
            <a:r>
              <a:rPr lang="es-PE" b="1" dirty="0" smtClean="0">
                <a:solidFill>
                  <a:schemeClr val="bg1"/>
                </a:solidFill>
                <a:latin typeface="Candara" pitchFamily="34" charset="0"/>
              </a:rPr>
              <a:t>Director de Servicios al Inversionista</a:t>
            </a:r>
            <a:endParaRPr lang="es-PE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 txBox="1">
            <a:spLocks noChangeArrowheads="1"/>
          </p:cNvSpPr>
          <p:nvPr/>
        </p:nvSpPr>
        <p:spPr bwMode="auto">
          <a:xfrm>
            <a:off x="5062538" y="2357438"/>
            <a:ext cx="2938462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7313">
              <a:lnSpc>
                <a:spcPct val="80000"/>
              </a:lnSpc>
              <a:spcBef>
                <a:spcPct val="50000"/>
              </a:spcBef>
            </a:pPr>
            <a:endParaRPr lang="es-PE" altLang="zh-CN" b="1" dirty="0">
              <a:latin typeface="Calibri" pitchFamily="34" charset="0"/>
              <a:ea typeface="宋体" pitchFamily="2" charset="-122"/>
            </a:endParaRPr>
          </a:p>
        </p:txBody>
      </p:sp>
      <p:graphicFrame>
        <p:nvGraphicFramePr>
          <p:cNvPr id="23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09413"/>
              </p:ext>
            </p:extLst>
          </p:nvPr>
        </p:nvGraphicFramePr>
        <p:xfrm>
          <a:off x="5286375" y="3357562"/>
          <a:ext cx="3071813" cy="2359025"/>
        </p:xfrm>
        <a:graphic>
          <a:graphicData uri="http://schemas.openxmlformats.org/drawingml/2006/table">
            <a:tbl>
              <a:tblPr/>
              <a:tblGrid>
                <a:gridCol w="857250"/>
                <a:gridCol w="2214563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Posición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País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Chile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Perú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Colombia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Uruguay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E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Paraguay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" name="56 Grupo"/>
          <p:cNvGrpSpPr>
            <a:grpSpLocks/>
          </p:cNvGrpSpPr>
          <p:nvPr/>
        </p:nvGrpSpPr>
        <p:grpSpPr bwMode="auto">
          <a:xfrm>
            <a:off x="642938" y="2786058"/>
            <a:ext cx="4143375" cy="3714750"/>
            <a:chOff x="4572000" y="2000240"/>
            <a:chExt cx="4143404" cy="3714776"/>
          </a:xfrm>
        </p:grpSpPr>
        <p:pic>
          <p:nvPicPr>
            <p:cNvPr id="35863" name="72 Imagen" descr="south_america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72000" y="2000240"/>
              <a:ext cx="4142003" cy="371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76 Grupo"/>
            <p:cNvGrpSpPr>
              <a:grpSpLocks/>
            </p:cNvGrpSpPr>
            <p:nvPr/>
          </p:nvGrpSpPr>
          <p:grpSpPr bwMode="auto">
            <a:xfrm>
              <a:off x="7000892" y="3214686"/>
              <a:ext cx="1643074" cy="214314"/>
              <a:chOff x="7000892" y="3214686"/>
              <a:chExt cx="1643074" cy="214314"/>
            </a:xfrm>
          </p:grpSpPr>
          <p:cxnSp>
            <p:nvCxnSpPr>
              <p:cNvPr id="50" name="49 Conector recto"/>
              <p:cNvCxnSpPr/>
              <p:nvPr/>
            </p:nvCxnSpPr>
            <p:spPr>
              <a:xfrm>
                <a:off x="7000892" y="3286124"/>
                <a:ext cx="1428760" cy="31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31 Terminador"/>
              <p:cNvSpPr/>
              <p:nvPr/>
            </p:nvSpPr>
            <p:spPr>
              <a:xfrm>
                <a:off x="8072461" y="3214687"/>
                <a:ext cx="571504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130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75 Grupo"/>
            <p:cNvGrpSpPr>
              <a:grpSpLocks/>
            </p:cNvGrpSpPr>
            <p:nvPr/>
          </p:nvGrpSpPr>
          <p:grpSpPr bwMode="auto">
            <a:xfrm>
              <a:off x="6572264" y="3714752"/>
              <a:ext cx="2000264" cy="214314"/>
              <a:chOff x="6572264" y="3714752"/>
              <a:chExt cx="2000264" cy="214314"/>
            </a:xfrm>
          </p:grpSpPr>
          <p:cxnSp>
            <p:nvCxnSpPr>
              <p:cNvPr id="55" name="54 Conector recto"/>
              <p:cNvCxnSpPr/>
              <p:nvPr/>
            </p:nvCxnSpPr>
            <p:spPr>
              <a:xfrm>
                <a:off x="6572264" y="3786190"/>
                <a:ext cx="1428760" cy="31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34 Terminador"/>
              <p:cNvSpPr/>
              <p:nvPr/>
            </p:nvSpPr>
            <p:spPr>
              <a:xfrm>
                <a:off x="8001024" y="3714752"/>
                <a:ext cx="571504" cy="21431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155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73 Grupo"/>
            <p:cNvGrpSpPr>
              <a:grpSpLocks/>
            </p:cNvGrpSpPr>
            <p:nvPr/>
          </p:nvGrpSpPr>
          <p:grpSpPr bwMode="auto">
            <a:xfrm>
              <a:off x="7000892" y="4429132"/>
              <a:ext cx="1000132" cy="214314"/>
              <a:chOff x="6786578" y="4286256"/>
              <a:chExt cx="1000132" cy="214314"/>
            </a:xfrm>
          </p:grpSpPr>
          <p:cxnSp>
            <p:nvCxnSpPr>
              <p:cNvPr id="56" name="55 Conector recto"/>
              <p:cNvCxnSpPr/>
              <p:nvPr/>
            </p:nvCxnSpPr>
            <p:spPr>
              <a:xfrm>
                <a:off x="6786578" y="4357694"/>
                <a:ext cx="928693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32 Terminador"/>
              <p:cNvSpPr/>
              <p:nvPr/>
            </p:nvSpPr>
            <p:spPr>
              <a:xfrm>
                <a:off x="7215206" y="4286256"/>
                <a:ext cx="571504" cy="21431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89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74 Grupo"/>
            <p:cNvGrpSpPr>
              <a:grpSpLocks/>
            </p:cNvGrpSpPr>
            <p:nvPr/>
          </p:nvGrpSpPr>
          <p:grpSpPr bwMode="auto">
            <a:xfrm>
              <a:off x="6572264" y="5000658"/>
              <a:ext cx="928693" cy="214314"/>
              <a:chOff x="6286512" y="5000658"/>
              <a:chExt cx="928693" cy="214314"/>
            </a:xfrm>
          </p:grpSpPr>
          <p:cxnSp>
            <p:nvCxnSpPr>
              <p:cNvPr id="58" name="57 Conector recto"/>
              <p:cNvCxnSpPr/>
              <p:nvPr/>
            </p:nvCxnSpPr>
            <p:spPr>
              <a:xfrm>
                <a:off x="6286512" y="5072097"/>
                <a:ext cx="928693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Terminador"/>
              <p:cNvSpPr/>
              <p:nvPr/>
            </p:nvSpPr>
            <p:spPr>
              <a:xfrm>
                <a:off x="6643701" y="5000658"/>
                <a:ext cx="571504" cy="21431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124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77 Grupo"/>
            <p:cNvGrpSpPr>
              <a:grpSpLocks/>
            </p:cNvGrpSpPr>
            <p:nvPr/>
          </p:nvGrpSpPr>
          <p:grpSpPr bwMode="auto">
            <a:xfrm>
              <a:off x="7072330" y="2643182"/>
              <a:ext cx="1214446" cy="214314"/>
              <a:chOff x="6786578" y="2428868"/>
              <a:chExt cx="1214446" cy="214314"/>
            </a:xfrm>
          </p:grpSpPr>
          <p:cxnSp>
            <p:nvCxnSpPr>
              <p:cNvPr id="59" name="58 Conector recto"/>
              <p:cNvCxnSpPr/>
              <p:nvPr/>
            </p:nvCxnSpPr>
            <p:spPr>
              <a:xfrm>
                <a:off x="6786577" y="2500306"/>
                <a:ext cx="1143008" cy="1588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36 Terminador"/>
              <p:cNvSpPr/>
              <p:nvPr/>
            </p:nvSpPr>
            <p:spPr>
              <a:xfrm>
                <a:off x="7429519" y="2428869"/>
                <a:ext cx="571504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164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78 Grupo"/>
            <p:cNvGrpSpPr>
              <a:grpSpLocks/>
            </p:cNvGrpSpPr>
            <p:nvPr/>
          </p:nvGrpSpPr>
          <p:grpSpPr bwMode="auto">
            <a:xfrm>
              <a:off x="6929454" y="2214554"/>
              <a:ext cx="714380" cy="428627"/>
              <a:chOff x="6643702" y="2000240"/>
              <a:chExt cx="714380" cy="428627"/>
            </a:xfrm>
          </p:grpSpPr>
          <p:sp>
            <p:nvSpPr>
              <p:cNvPr id="36" name="35 Terminador"/>
              <p:cNvSpPr/>
              <p:nvPr/>
            </p:nvSpPr>
            <p:spPr>
              <a:xfrm>
                <a:off x="6786577" y="2000240"/>
                <a:ext cx="571504" cy="214314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114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2" name="61 Conector angular"/>
              <p:cNvCxnSpPr>
                <a:stCxn id="36" idx="1"/>
              </p:cNvCxnSpPr>
              <p:nvPr/>
            </p:nvCxnSpPr>
            <p:spPr>
              <a:xfrm rot="10800000" flipV="1">
                <a:off x="6643701" y="2106603"/>
                <a:ext cx="142876" cy="322265"/>
              </a:xfrm>
              <a:prstGeom prst="bentConnector2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87 Grupo"/>
            <p:cNvGrpSpPr>
              <a:grpSpLocks/>
            </p:cNvGrpSpPr>
            <p:nvPr/>
          </p:nvGrpSpPr>
          <p:grpSpPr bwMode="auto">
            <a:xfrm>
              <a:off x="5357818" y="2500306"/>
              <a:ext cx="785818" cy="214314"/>
              <a:chOff x="5000628" y="2357430"/>
              <a:chExt cx="785818" cy="214314"/>
            </a:xfrm>
          </p:grpSpPr>
          <p:cxnSp>
            <p:nvCxnSpPr>
              <p:cNvPr id="67" name="66 Conector recto"/>
              <p:cNvCxnSpPr/>
              <p:nvPr/>
            </p:nvCxnSpPr>
            <p:spPr>
              <a:xfrm>
                <a:off x="5357817" y="2428868"/>
                <a:ext cx="428628" cy="31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41 Terminador"/>
              <p:cNvSpPr/>
              <p:nvPr/>
            </p:nvSpPr>
            <p:spPr>
              <a:xfrm>
                <a:off x="5000627" y="2357431"/>
                <a:ext cx="428628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45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85 Grupo"/>
            <p:cNvGrpSpPr>
              <a:grpSpLocks/>
            </p:cNvGrpSpPr>
            <p:nvPr/>
          </p:nvGrpSpPr>
          <p:grpSpPr bwMode="auto">
            <a:xfrm>
              <a:off x="5072066" y="2928934"/>
              <a:ext cx="857256" cy="214314"/>
              <a:chOff x="4857752" y="2714620"/>
              <a:chExt cx="857256" cy="214314"/>
            </a:xfrm>
          </p:grpSpPr>
          <p:cxnSp>
            <p:nvCxnSpPr>
              <p:cNvPr id="69" name="68 Conector recto"/>
              <p:cNvCxnSpPr/>
              <p:nvPr/>
            </p:nvCxnSpPr>
            <p:spPr>
              <a:xfrm>
                <a:off x="5286379" y="2786058"/>
                <a:ext cx="428628" cy="31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38 Terminador"/>
              <p:cNvSpPr/>
              <p:nvPr/>
            </p:nvSpPr>
            <p:spPr>
              <a:xfrm>
                <a:off x="4857751" y="2714621"/>
                <a:ext cx="571504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139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84 Grupo"/>
            <p:cNvGrpSpPr>
              <a:grpSpLocks/>
            </p:cNvGrpSpPr>
            <p:nvPr/>
          </p:nvGrpSpPr>
          <p:grpSpPr bwMode="auto">
            <a:xfrm>
              <a:off x="5572132" y="4500570"/>
              <a:ext cx="785818" cy="214314"/>
              <a:chOff x="5357818" y="4500570"/>
              <a:chExt cx="785818" cy="214314"/>
            </a:xfrm>
          </p:grpSpPr>
          <p:cxnSp>
            <p:nvCxnSpPr>
              <p:cNvPr id="71" name="70 Conector recto"/>
              <p:cNvCxnSpPr/>
              <p:nvPr/>
            </p:nvCxnSpPr>
            <p:spPr>
              <a:xfrm>
                <a:off x="5715007" y="4568832"/>
                <a:ext cx="428628" cy="3175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69 Terminador"/>
              <p:cNvSpPr/>
              <p:nvPr/>
            </p:nvSpPr>
            <p:spPr>
              <a:xfrm>
                <a:off x="5357818" y="4500570"/>
                <a:ext cx="428628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37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30 Terminador"/>
            <p:cNvSpPr/>
            <p:nvPr/>
          </p:nvSpPr>
          <p:spPr>
            <a:xfrm>
              <a:off x="5214942" y="3500438"/>
              <a:ext cx="500066" cy="273846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sz="1800" b="1" dirty="0" smtClean="0">
                  <a:solidFill>
                    <a:srgbClr val="FF0000"/>
                  </a:solidFill>
                </a:rPr>
                <a:t>43</a:t>
              </a:r>
              <a:endParaRPr lang="es-PE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71 Conector recto"/>
            <p:cNvCxnSpPr>
              <a:stCxn id="0" idx="3"/>
            </p:cNvCxnSpPr>
            <p:nvPr/>
          </p:nvCxnSpPr>
          <p:spPr>
            <a:xfrm flipV="1">
              <a:off x="5715008" y="3632201"/>
              <a:ext cx="571504" cy="476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90 Grupo"/>
            <p:cNvGrpSpPr>
              <a:grpSpLocks/>
            </p:cNvGrpSpPr>
            <p:nvPr/>
          </p:nvGrpSpPr>
          <p:grpSpPr bwMode="auto">
            <a:xfrm>
              <a:off x="6286512" y="2071678"/>
              <a:ext cx="571504" cy="571504"/>
              <a:chOff x="6286512" y="2071678"/>
              <a:chExt cx="571504" cy="571504"/>
            </a:xfrm>
          </p:grpSpPr>
          <p:cxnSp>
            <p:nvCxnSpPr>
              <p:cNvPr id="90" name="89 Conector recto"/>
              <p:cNvCxnSpPr/>
              <p:nvPr/>
            </p:nvCxnSpPr>
            <p:spPr>
              <a:xfrm rot="5400000">
                <a:off x="6358744" y="2428075"/>
                <a:ext cx="428628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37 Terminador"/>
              <p:cNvSpPr/>
              <p:nvPr/>
            </p:nvSpPr>
            <p:spPr>
              <a:xfrm>
                <a:off x="6286512" y="2071679"/>
                <a:ext cx="571504" cy="214313"/>
              </a:xfrm>
              <a:prstGeom prst="flowChartTerminator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s-PE" sz="1400" b="1" dirty="0" smtClean="0">
                    <a:solidFill>
                      <a:schemeClr val="tx1"/>
                    </a:solidFill>
                  </a:rPr>
                  <a:t>180</a:t>
                </a:r>
                <a:endParaRPr lang="es-PE" sz="14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2" name="91 CuadroTexto"/>
            <p:cNvSpPr txBox="1"/>
            <p:nvPr/>
          </p:nvSpPr>
          <p:spPr>
            <a:xfrm>
              <a:off x="6929453" y="4786345"/>
              <a:ext cx="642943" cy="369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Argentina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3" name="92 CuadroTexto"/>
            <p:cNvSpPr txBox="1"/>
            <p:nvPr/>
          </p:nvSpPr>
          <p:spPr>
            <a:xfrm>
              <a:off x="7429520" y="4214819"/>
              <a:ext cx="642941" cy="230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Uruguay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4" name="93 CuadroTexto"/>
            <p:cNvSpPr txBox="1"/>
            <p:nvPr/>
          </p:nvSpPr>
          <p:spPr>
            <a:xfrm>
              <a:off x="8072461" y="3500439"/>
              <a:ext cx="642943" cy="230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Bolivia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5" name="94 CuadroTexto"/>
            <p:cNvSpPr txBox="1"/>
            <p:nvPr/>
          </p:nvSpPr>
          <p:spPr>
            <a:xfrm>
              <a:off x="8143900" y="3000372"/>
              <a:ext cx="500065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Brasil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6" name="95 CuadroTexto"/>
            <p:cNvSpPr txBox="1"/>
            <p:nvPr/>
          </p:nvSpPr>
          <p:spPr>
            <a:xfrm>
              <a:off x="7715272" y="2428868"/>
              <a:ext cx="642941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Surinam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7072329" y="2000240"/>
              <a:ext cx="642943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Guyana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8" name="97 CuadroTexto"/>
            <p:cNvSpPr txBox="1"/>
            <p:nvPr/>
          </p:nvSpPr>
          <p:spPr>
            <a:xfrm>
              <a:off x="5572132" y="2071679"/>
              <a:ext cx="714380" cy="369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Venezuela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99" name="98 CuadroTexto"/>
            <p:cNvSpPr txBox="1"/>
            <p:nvPr/>
          </p:nvSpPr>
          <p:spPr>
            <a:xfrm>
              <a:off x="5286380" y="2285992"/>
              <a:ext cx="642941" cy="3693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Colombia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5214941" y="3286124"/>
              <a:ext cx="500067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b="1" dirty="0" smtClean="0">
                  <a:latin typeface="+mn-lt"/>
                </a:rPr>
                <a:t>Perú</a:t>
              </a:r>
              <a:endParaRPr lang="es-PE" sz="900" b="1" dirty="0">
                <a:latin typeface="+mn-lt"/>
              </a:endParaRPr>
            </a:p>
          </p:txBody>
        </p:sp>
        <p:sp>
          <p:nvSpPr>
            <p:cNvPr id="101" name="100 CuadroTexto"/>
            <p:cNvSpPr txBox="1"/>
            <p:nvPr/>
          </p:nvSpPr>
          <p:spPr>
            <a:xfrm>
              <a:off x="5572132" y="4286256"/>
              <a:ext cx="500065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Chile</a:t>
              </a:r>
              <a:endParaRPr lang="es-PE" sz="900" dirty="0">
                <a:latin typeface="+mn-lt"/>
              </a:endParaRPr>
            </a:p>
          </p:txBody>
        </p:sp>
        <p:sp>
          <p:nvSpPr>
            <p:cNvPr id="102" name="101 CuadroTexto"/>
            <p:cNvSpPr txBox="1"/>
            <p:nvPr/>
          </p:nvSpPr>
          <p:spPr>
            <a:xfrm>
              <a:off x="5072065" y="2714620"/>
              <a:ext cx="642943" cy="2301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PE" sz="900" dirty="0" smtClean="0">
                  <a:latin typeface="+mn-lt"/>
                </a:rPr>
                <a:t>Ecuador</a:t>
              </a:r>
              <a:endParaRPr lang="es-PE" sz="900" dirty="0">
                <a:latin typeface="+mn-lt"/>
              </a:endParaRPr>
            </a:p>
          </p:txBody>
        </p:sp>
      </p:grp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5072063" y="2797195"/>
            <a:ext cx="3429000" cy="344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7313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s-PE" altLang="zh-CN" sz="1800" b="1" dirty="0" smtClean="0">
                <a:latin typeface="+mn-lt"/>
                <a:ea typeface="宋体"/>
                <a:cs typeface="宋体"/>
              </a:rPr>
              <a:t>Doing Business 2013</a:t>
            </a:r>
            <a:endParaRPr lang="es-PE" altLang="zh-CN" sz="1800" b="1" dirty="0">
              <a:latin typeface="+mn-lt"/>
              <a:ea typeface="宋体"/>
              <a:cs typeface="宋体"/>
            </a:endParaRPr>
          </a:p>
        </p:txBody>
      </p:sp>
      <p:sp>
        <p:nvSpPr>
          <p:cNvPr id="60" name="Rectangle 83"/>
          <p:cNvSpPr>
            <a:spLocks noChangeArrowheads="1"/>
          </p:cNvSpPr>
          <p:nvPr/>
        </p:nvSpPr>
        <p:spPr bwMode="auto">
          <a:xfrm>
            <a:off x="142844" y="1643630"/>
            <a:ext cx="9322572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PE" altLang="zh-CN" sz="1800" b="1" i="1" kern="100" spc="300" dirty="0">
                <a:latin typeface="Candara" pitchFamily="34" charset="0"/>
                <a:ea typeface="宋体"/>
                <a:cs typeface="Tahoma" pitchFamily="34" charset="0"/>
              </a:rPr>
              <a:t>Es necesario continuar esfuerzos para facilitar </a:t>
            </a:r>
          </a:p>
          <a:p>
            <a:pPr eaLnBrk="0" hangingPunct="0">
              <a:lnSpc>
                <a:spcPct val="110000"/>
              </a:lnSpc>
            </a:pPr>
            <a:r>
              <a:rPr lang="es-PE" altLang="zh-CN" sz="1800" b="1" i="1" kern="100" spc="300" dirty="0" smtClean="0">
                <a:latin typeface="Candara" pitchFamily="34" charset="0"/>
                <a:ea typeface="宋体"/>
                <a:cs typeface="Tahoma" pitchFamily="34" charset="0"/>
              </a:rPr>
              <a:t>                      el </a:t>
            </a:r>
            <a:r>
              <a:rPr lang="es-PE" altLang="zh-CN" sz="1800" b="1" i="1" kern="100" spc="300" dirty="0">
                <a:latin typeface="Candara" pitchFamily="34" charset="0"/>
                <a:ea typeface="宋体"/>
                <a:cs typeface="Tahoma" pitchFamily="34" charset="0"/>
              </a:rPr>
              <a:t>establecimiento y la operación de negocios</a:t>
            </a:r>
          </a:p>
        </p:txBody>
      </p:sp>
      <p:sp>
        <p:nvSpPr>
          <p:cNvPr id="63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564360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50000"/>
              </a:spcBef>
              <a:buFont typeface="Calibri" pitchFamily="34" charset="0"/>
              <a:buNone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dirty="0" smtClean="0"/>
              <a:t>2. CLIMA </a:t>
            </a:r>
            <a:r>
              <a:rPr lang="es-PE" dirty="0"/>
              <a:t>FAVORABLE PARA LA INVERSIÓN</a:t>
            </a:r>
          </a:p>
        </p:txBody>
      </p:sp>
      <p:cxnSp>
        <p:nvCxnSpPr>
          <p:cNvPr id="57" name="56 Conector recto"/>
          <p:cNvCxnSpPr/>
          <p:nvPr/>
        </p:nvCxnSpPr>
        <p:spPr bwMode="auto">
          <a:xfrm>
            <a:off x="3000364" y="4857761"/>
            <a:ext cx="928687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Terminador"/>
          <p:cNvSpPr/>
          <p:nvPr/>
        </p:nvSpPr>
        <p:spPr bwMode="auto">
          <a:xfrm>
            <a:off x="3286116" y="4786323"/>
            <a:ext cx="571500" cy="214313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00" b="1" dirty="0" smtClean="0">
                <a:solidFill>
                  <a:schemeClr val="tx1"/>
                </a:solidFill>
              </a:rPr>
              <a:t>103</a:t>
            </a:r>
            <a:endParaRPr lang="es-PE" sz="1400" b="1" dirty="0">
              <a:solidFill>
                <a:schemeClr val="tx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 bwMode="auto">
          <a:xfrm>
            <a:off x="3286116" y="4572011"/>
            <a:ext cx="642937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900" dirty="0" smtClean="0">
                <a:latin typeface="+mn-lt"/>
              </a:rPr>
              <a:t>Paraguay</a:t>
            </a:r>
            <a:endParaRPr lang="es-PE" sz="900" dirty="0">
              <a:latin typeface="+mn-lt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20072" y="4107652"/>
            <a:ext cx="3168352" cy="392906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emy\AppData\Local\Microsoft\Windows\Temporary Internet Files\Content.Outlook\K62COVBU\mapa_integracion_Comercial_04_06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4" y="2136236"/>
            <a:ext cx="9144000" cy="41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54 CuadroTexto"/>
          <p:cNvSpPr txBox="1">
            <a:spLocks noChangeArrowheads="1"/>
          </p:cNvSpPr>
          <p:nvPr/>
        </p:nvSpPr>
        <p:spPr bwMode="auto">
          <a:xfrm>
            <a:off x="5286413" y="6468927"/>
            <a:ext cx="47148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solidFill>
                  <a:schemeClr val="bg1"/>
                </a:solidFill>
                <a:latin typeface="Arial Narrow" pitchFamily="34" charset="0"/>
              </a:rPr>
              <a:t>Acuerdo en proceso de negociación</a:t>
            </a:r>
            <a:endParaRPr lang="es-P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>
            <a:off x="7812360" y="5900072"/>
            <a:ext cx="285752" cy="214314"/>
          </a:xfrm>
          <a:prstGeom prst="downArrow">
            <a:avLst/>
          </a:prstGeom>
          <a:solidFill>
            <a:srgbClr val="C0000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50 CuadroTexto"/>
          <p:cNvSpPr txBox="1">
            <a:spLocks noChangeArrowheads="1"/>
          </p:cNvSpPr>
          <p:nvPr/>
        </p:nvSpPr>
        <p:spPr bwMode="auto">
          <a:xfrm>
            <a:off x="1904323" y="6540524"/>
            <a:ext cx="120186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solidFill>
                  <a:schemeClr val="bg1"/>
                </a:solidFill>
                <a:latin typeface="Arial Narrow" pitchFamily="34" charset="0"/>
              </a:rPr>
              <a:t>Acuerdo vigente</a:t>
            </a:r>
            <a:endParaRPr lang="es-P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52 CuadroTexto"/>
          <p:cNvSpPr txBox="1">
            <a:spLocks noChangeArrowheads="1"/>
          </p:cNvSpPr>
          <p:nvPr/>
        </p:nvSpPr>
        <p:spPr bwMode="auto">
          <a:xfrm>
            <a:off x="1579251" y="6510327"/>
            <a:ext cx="2143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solidFill>
                  <a:schemeClr val="bg1"/>
                </a:solidFill>
                <a:latin typeface="Arial Narrow" pitchFamily="34" charset="0"/>
              </a:rPr>
              <a:t>Acuerdo por entrar en vigencia</a:t>
            </a:r>
            <a:endParaRPr lang="es-P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54 CuadroTexto"/>
          <p:cNvSpPr txBox="1">
            <a:spLocks noChangeArrowheads="1"/>
          </p:cNvSpPr>
          <p:nvPr/>
        </p:nvSpPr>
        <p:spPr bwMode="auto">
          <a:xfrm>
            <a:off x="5286413" y="6495147"/>
            <a:ext cx="34289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solidFill>
                  <a:schemeClr val="bg1"/>
                </a:solidFill>
                <a:latin typeface="Arial Narrow" pitchFamily="34" charset="0"/>
              </a:rPr>
              <a:t>Acuerdo en proceso de negociación</a:t>
            </a:r>
            <a:endParaRPr lang="es-PE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8918" name="50 CuadroTexto"/>
          <p:cNvSpPr txBox="1">
            <a:spLocks noChangeArrowheads="1"/>
          </p:cNvSpPr>
          <p:nvPr/>
        </p:nvSpPr>
        <p:spPr bwMode="auto">
          <a:xfrm>
            <a:off x="1904323" y="6484266"/>
            <a:ext cx="10715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latin typeface="Arial Narrow" pitchFamily="34" charset="0"/>
              </a:rPr>
              <a:t>Acuerdos vigentes</a:t>
            </a:r>
            <a:endParaRPr lang="es-PE" sz="1000" dirty="0">
              <a:latin typeface="Arial Narrow" pitchFamily="34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1475656" y="6500834"/>
            <a:ext cx="214383" cy="214383"/>
          </a:xfrm>
          <a:prstGeom prst="rect">
            <a:avLst/>
          </a:prstGeom>
          <a:solidFill>
            <a:srgbClr val="093BA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3365153" y="6500834"/>
            <a:ext cx="216000" cy="216000"/>
          </a:xfrm>
          <a:prstGeom prst="rect">
            <a:avLst/>
          </a:prstGeom>
          <a:solidFill>
            <a:srgbClr val="FF9900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P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5500726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50000"/>
              </a:spcBef>
              <a:buFont typeface="Calibri" pitchFamily="34" charset="0"/>
              <a:buNone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dirty="0" smtClean="0"/>
              <a:t>3. POLÍTICA </a:t>
            </a:r>
            <a:r>
              <a:rPr lang="es-PE" dirty="0"/>
              <a:t>DE INTEGRACIÓN COMERCIAL -  ACCESO A MERCADOS</a:t>
            </a:r>
          </a:p>
        </p:txBody>
      </p:sp>
      <p:sp>
        <p:nvSpPr>
          <p:cNvPr id="12" name="Rectangle 83"/>
          <p:cNvSpPr>
            <a:spLocks noChangeArrowheads="1"/>
          </p:cNvSpPr>
          <p:nvPr/>
        </p:nvSpPr>
        <p:spPr bwMode="auto">
          <a:xfrm>
            <a:off x="63813" y="1412776"/>
            <a:ext cx="92607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PE" altLang="zh-CN" sz="1600" b="1" i="1" kern="100" spc="300" dirty="0">
                <a:latin typeface="Candara" pitchFamily="34" charset="0"/>
                <a:ea typeface="宋体"/>
                <a:cs typeface="Tahoma" pitchFamily="34" charset="0"/>
              </a:rPr>
              <a:t>Se ha logrado acceso preferencial a los más grandes mercados,  </a:t>
            </a:r>
          </a:p>
          <a:p>
            <a:r>
              <a:rPr lang="es-PE" altLang="zh-CN" sz="1600" dirty="0">
                <a:latin typeface="+mj-lt"/>
                <a:ea typeface="PMingLiU"/>
                <a:cs typeface="Tahoma" pitchFamily="34" charset="0"/>
              </a:rPr>
              <a:t> </a:t>
            </a:r>
            <a:r>
              <a:rPr lang="es-PE" altLang="zh-CN" sz="1600" dirty="0" smtClean="0">
                <a:latin typeface="+mj-lt"/>
                <a:ea typeface="PMingLiU"/>
                <a:cs typeface="Tahoma" pitchFamily="34" charset="0"/>
              </a:rPr>
              <a:t>                     </a:t>
            </a:r>
            <a:r>
              <a:rPr lang="es-PE" altLang="zh-CN" sz="1600" b="1" i="1" kern="100" spc="300" dirty="0">
                <a:latin typeface="Candara" pitchFamily="34" charset="0"/>
                <a:ea typeface="宋体"/>
                <a:cs typeface="Tahoma" pitchFamily="34" charset="0"/>
              </a:rPr>
              <a:t>base para convertir al Perú en una plataforma de exportaciones</a:t>
            </a:r>
          </a:p>
        </p:txBody>
      </p:sp>
      <p:sp>
        <p:nvSpPr>
          <p:cNvPr id="38922" name="54 CuadroTexto"/>
          <p:cNvSpPr txBox="1">
            <a:spLocks noChangeArrowheads="1"/>
          </p:cNvSpPr>
          <p:nvPr/>
        </p:nvSpPr>
        <p:spPr bwMode="auto">
          <a:xfrm>
            <a:off x="3650938" y="6468927"/>
            <a:ext cx="20002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chemeClr val="bg2"/>
              </a:buClr>
            </a:pPr>
            <a:r>
              <a:rPr lang="es-PE" sz="1000" dirty="0" smtClean="0">
                <a:latin typeface="Arial Narrow" pitchFamily="34" charset="0"/>
              </a:rPr>
              <a:t>Acuerdos en proceso de negociación</a:t>
            </a:r>
            <a:endParaRPr lang="es-PE" sz="1000" dirty="0">
              <a:latin typeface="Arial Narrow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929454" y="4891960"/>
            <a:ext cx="2071702" cy="1777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PE" sz="1400" dirty="0" smtClean="0">
                <a:solidFill>
                  <a:schemeClr val="tx1"/>
                </a:solidFill>
                <a:latin typeface="Arial Narrow" pitchFamily="34" charset="0"/>
              </a:rPr>
              <a:t>Acceso a más de </a:t>
            </a:r>
            <a:r>
              <a:rPr lang="es-PE" sz="1400" b="1" i="1" dirty="0" smtClean="0">
                <a:solidFill>
                  <a:schemeClr val="tx1"/>
                </a:solidFill>
                <a:latin typeface="Arial Narrow" pitchFamily="34" charset="0"/>
              </a:rPr>
              <a:t>4 mil millones de personas </a:t>
            </a:r>
            <a:r>
              <a:rPr lang="es-PE" sz="1400" dirty="0" smtClean="0">
                <a:solidFill>
                  <a:schemeClr val="tx1"/>
                </a:solidFill>
                <a:latin typeface="Arial Narrow" pitchFamily="34" charset="0"/>
              </a:rPr>
              <a:t>con un PBI conjunto de más de US$ 56 billones.</a:t>
            </a:r>
            <a:br>
              <a:rPr lang="es-PE" sz="1400" dirty="0" smtClean="0">
                <a:solidFill>
                  <a:schemeClr val="tx1"/>
                </a:solidFill>
                <a:latin typeface="Arial Narrow" pitchFamily="34" charset="0"/>
              </a:rPr>
            </a:br>
            <a:endParaRPr lang="es-PE" sz="14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algn="ctr"/>
            <a:r>
              <a:rPr lang="es-PE" sz="1400" dirty="0" smtClean="0">
                <a:solidFill>
                  <a:schemeClr val="tx1"/>
                </a:solidFill>
                <a:latin typeface="Arial Narrow" pitchFamily="34" charset="0"/>
              </a:rPr>
              <a:t>96% de las exportaciones      peruanas</a:t>
            </a:r>
            <a:endParaRPr lang="es-PE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341644"/>
            <a:ext cx="5547685" cy="6653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/>
        </p:spPr>
        <p:txBody>
          <a:bodyPr anchor="ctr"/>
          <a:lstStyle/>
          <a:p>
            <a:pPr>
              <a:spcBef>
                <a:spcPct val="50000"/>
              </a:spcBef>
              <a:buFont typeface="Calibri" pitchFamily="34" charset="0"/>
              <a:buNone/>
            </a:pPr>
            <a:r>
              <a:rPr lang="en-US" b="1" dirty="0">
                <a:latin typeface="Candara" pitchFamily="34" charset="0"/>
                <a:cs typeface="Tahoma" pitchFamily="34" charset="0"/>
              </a:rPr>
              <a:t>4.  SECTORES CON POTENCIAL PARA INVERTIR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08846697"/>
              </p:ext>
            </p:extLst>
          </p:nvPr>
        </p:nvGraphicFramePr>
        <p:xfrm>
          <a:off x="1731704" y="1484785"/>
          <a:ext cx="5360575" cy="485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3 Grupo"/>
          <p:cNvGrpSpPr/>
          <p:nvPr/>
        </p:nvGrpSpPr>
        <p:grpSpPr>
          <a:xfrm>
            <a:off x="5364087" y="1556792"/>
            <a:ext cx="1176305" cy="1296144"/>
            <a:chOff x="971829" y="2099087"/>
            <a:chExt cx="1103772" cy="1268703"/>
          </a:xfrm>
          <a:solidFill>
            <a:srgbClr val="FF9900"/>
          </a:solidFill>
        </p:grpSpPr>
        <p:sp>
          <p:nvSpPr>
            <p:cNvPr id="5" name="4 Hexágono"/>
            <p:cNvSpPr/>
            <p:nvPr/>
          </p:nvSpPr>
          <p:spPr>
            <a:xfrm rot="5400000">
              <a:off x="889363" y="2181553"/>
              <a:ext cx="1268703" cy="1103772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6" name="Hexágono 4"/>
            <p:cNvSpPr/>
            <p:nvPr/>
          </p:nvSpPr>
          <p:spPr>
            <a:xfrm>
              <a:off x="1129765" y="2352172"/>
              <a:ext cx="855582" cy="72758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PE" sz="13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宋体" charset="-122"/>
                  <a:cs typeface="Arial" charset="0"/>
                </a:rPr>
                <a:t>HIDRO CARBUROS</a:t>
              </a:r>
            </a:p>
          </p:txBody>
        </p:sp>
      </p:grpSp>
      <p:sp>
        <p:nvSpPr>
          <p:cNvPr id="9" name="8 Rectángulo"/>
          <p:cNvSpPr/>
          <p:nvPr/>
        </p:nvSpPr>
        <p:spPr>
          <a:xfrm>
            <a:off x="2953354" y="4347029"/>
            <a:ext cx="9000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3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TURISMO </a:t>
            </a:r>
            <a:endParaRPr lang="es-PE" sz="13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grpSp>
        <p:nvGrpSpPr>
          <p:cNvPr id="24" name="23 Grupo"/>
          <p:cNvGrpSpPr/>
          <p:nvPr/>
        </p:nvGrpSpPr>
        <p:grpSpPr>
          <a:xfrm>
            <a:off x="2414" y="5949280"/>
            <a:ext cx="9141586" cy="951696"/>
            <a:chOff x="2414" y="5486400"/>
            <a:chExt cx="7545572" cy="1414576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1828" y="5486402"/>
              <a:ext cx="873728" cy="1385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29423" y="5486400"/>
              <a:ext cx="741845" cy="1372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90240" y="5486402"/>
              <a:ext cx="684000" cy="138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2" descr="L:\Fotos INFOMEMO JAPON\Minería1.jpg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88362" y="5486401"/>
              <a:ext cx="673947" cy="1371599"/>
            </a:xfrm>
            <a:prstGeom prst="rect">
              <a:avLst/>
            </a:prstGeom>
            <a:noFill/>
            <a:ln w="47625">
              <a:noFill/>
              <a:miter lim="800000"/>
              <a:headEnd/>
              <a:tailEnd/>
            </a:ln>
          </p:spPr>
        </p:pic>
        <p:pic>
          <p:nvPicPr>
            <p:cNvPr id="14" name="Picture 2" descr="http://t2.gstatic.com/images?q=tbn:ANd9GcRa69RWbI2B_UVRqGrtOf1xT0RzNYOsrMOcQmZz98X5IebsStp2lw"/>
            <p:cNvPicPr>
              <a:picLocks noChangeAspect="1" noChangeArrowheads="1"/>
            </p:cNvPicPr>
            <p:nvPr/>
          </p:nvPicPr>
          <p:blipFill>
            <a:blip r:embed="rId11" cstate="print"/>
            <a:srcRect l="8858" t="7576" r="14739" b="9658"/>
            <a:stretch>
              <a:fillRect/>
            </a:stretch>
          </p:blipFill>
          <p:spPr bwMode="auto">
            <a:xfrm flipH="1">
              <a:off x="2414" y="5486402"/>
              <a:ext cx="696836" cy="1378617"/>
            </a:xfrm>
            <a:prstGeom prst="rect">
              <a:avLst/>
            </a:prstGeom>
            <a:noFill/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0606"/>
            <a:stretch>
              <a:fillRect/>
            </a:stretch>
          </p:blipFill>
          <p:spPr bwMode="auto">
            <a:xfrm>
              <a:off x="4567973" y="5486401"/>
              <a:ext cx="795486" cy="1389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" descr="L:\Fototeca\Autorizadas\Clasificadas\026 Pesca\Conservas de pescado\009103_300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374748" y="5486401"/>
              <a:ext cx="704898" cy="1400616"/>
            </a:xfrm>
            <a:prstGeom prst="rect">
              <a:avLst/>
            </a:prstGeom>
            <a:noFill/>
          </p:spPr>
        </p:pic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781162" y="5486401"/>
              <a:ext cx="767838" cy="137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" name="Picture 2" descr="tourismS"/>
            <p:cNvPicPr preferRelativeResize="0"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20849" y="5486401"/>
              <a:ext cx="727137" cy="1414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 descr="http://bienesraicesvideo.com/blog/miraflores_district_lima_peru_01_large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102224" y="5486401"/>
              <a:ext cx="696047" cy="1385559"/>
            </a:xfrm>
            <a:prstGeom prst="rect">
              <a:avLst/>
            </a:prstGeom>
            <a:noFill/>
          </p:spPr>
        </p:pic>
      </p:grpSp>
      <p:sp>
        <p:nvSpPr>
          <p:cNvPr id="23" name="22 Hexágono"/>
          <p:cNvSpPr/>
          <p:nvPr/>
        </p:nvSpPr>
        <p:spPr>
          <a:xfrm rot="5400000">
            <a:off x="5870036" y="2782823"/>
            <a:ext cx="1340715" cy="1103772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A2BAF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6428722"/>
              <a:satOff val="-9646"/>
              <a:lumOff val="-1569"/>
              <a:alphaOff val="0"/>
            </a:schemeClr>
          </a:fillRef>
          <a:effectRef idx="0">
            <a:schemeClr val="accent3">
              <a:hueOff val="6428722"/>
              <a:satOff val="-9646"/>
              <a:lumOff val="-156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21 CuadroTexto"/>
          <p:cNvSpPr txBox="1"/>
          <p:nvPr/>
        </p:nvSpPr>
        <p:spPr>
          <a:xfrm>
            <a:off x="6228184" y="3208620"/>
            <a:ext cx="7051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TEXTIL</a:t>
            </a:r>
          </a:p>
        </p:txBody>
      </p:sp>
    </p:spTree>
    <p:extLst>
      <p:ext uri="{BB962C8B-B14F-4D97-AF65-F5344CB8AC3E}">
        <p14:creationId xmlns:p14="http://schemas.microsoft.com/office/powerpoint/2010/main" val="412799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235003"/>
              </p:ext>
            </p:extLst>
          </p:nvPr>
        </p:nvGraphicFramePr>
        <p:xfrm>
          <a:off x="107504" y="2560428"/>
          <a:ext cx="7128792" cy="416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586536" y="2924944"/>
            <a:ext cx="32403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itchFamily="34" charset="0"/>
                <a:cs typeface="Arial" charset="0"/>
              </a:rPr>
              <a:t>La brecha de                          infraestructura bordea los                                           </a:t>
            </a:r>
            <a:r>
              <a:rPr lang="es-PE" sz="2800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US$ </a:t>
            </a:r>
            <a:r>
              <a:rPr lang="es-PE" sz="2800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88 mil millones</a:t>
            </a:r>
            <a:endParaRPr lang="es-PE" sz="2800" b="1" i="1" dirty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12776"/>
            <a:ext cx="9144000" cy="9787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04863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s-ES" sz="2200" b="1" i="1" kern="0" cap="small" spc="600" dirty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Desafíos y nuevas oportunidades de </a:t>
            </a:r>
            <a:r>
              <a:rPr lang="es-ES" sz="2200" b="1" i="1" kern="0" cap="small" spc="600" dirty="0" smtClean="0">
                <a:solidFill>
                  <a:srgbClr val="C00000"/>
                </a:solidFill>
                <a:latin typeface="Candara" pitchFamily="34" charset="0"/>
                <a:cs typeface="Arial" pitchFamily="34" charset="0"/>
              </a:rPr>
              <a:t>INVERSIONES EN INFRAESTRUCTURA:</a:t>
            </a:r>
            <a:endParaRPr lang="es-ES" sz="2200" b="1" i="1" kern="0" cap="small" spc="600" dirty="0">
              <a:solidFill>
                <a:srgbClr val="C00000"/>
              </a:solidFill>
              <a:latin typeface="Candara" pitchFamily="34" charset="0"/>
              <a:cs typeface="Arial" pitchFamily="34" charset="0"/>
            </a:endParaRPr>
          </a:p>
          <a:p>
            <a:pPr marL="804863" indent="-268288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s-ES" sz="1600" b="1" kern="0" cap="small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REDUCCIÓN </a:t>
            </a:r>
            <a:r>
              <a:rPr lang="es-ES" sz="1600" b="1" kern="0" cap="small" dirty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DE LA BRECHA EN INVERSIONES DE INFRAESTRUCTURA </a:t>
            </a:r>
            <a:r>
              <a:rPr lang="es-PE" sz="1600" b="1" kern="0" cap="small" dirty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(2012 -2021</a:t>
            </a:r>
            <a:r>
              <a:rPr lang="es-PE" b="1" kern="0" cap="small" dirty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)</a:t>
            </a: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2987824" y="6453335"/>
            <a:ext cx="1080722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1200" dirty="0" smtClean="0">
                <a:latin typeface="+mj-lt"/>
              </a:rPr>
              <a:t>Fuente: AFIN </a:t>
            </a:r>
          </a:p>
        </p:txBody>
      </p:sp>
    </p:spTree>
    <p:extLst>
      <p:ext uri="{BB962C8B-B14F-4D97-AF65-F5344CB8AC3E}">
        <p14:creationId xmlns:p14="http://schemas.microsoft.com/office/powerpoint/2010/main" val="87182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ChangeArrowheads="1"/>
          </p:cNvSpPr>
          <p:nvPr/>
        </p:nvSpPr>
        <p:spPr bwMode="auto">
          <a:xfrm>
            <a:off x="323850" y="5373688"/>
            <a:ext cx="85693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13" lvl="1" indent="-285750" algn="just" defTabSz="361950" fontAlgn="b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  <a:tab pos="1166813" algn="l"/>
              </a:tabLst>
            </a:pPr>
            <a:r>
              <a:rPr lang="es-PE" sz="1200" dirty="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s.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885113" y="3573463"/>
            <a:ext cx="43180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200" dirty="0">
                <a:solidFill>
                  <a:srgbClr val="FFFFFF"/>
                </a:solidFill>
              </a:rPr>
              <a:t>17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05815"/>
              </p:ext>
            </p:extLst>
          </p:nvPr>
        </p:nvGraphicFramePr>
        <p:xfrm>
          <a:off x="120651" y="1124744"/>
          <a:ext cx="8772524" cy="5620841"/>
        </p:xfrm>
        <a:graphic>
          <a:graphicData uri="http://schemas.openxmlformats.org/drawingml/2006/table">
            <a:tbl>
              <a:tblPr/>
              <a:tblGrid>
                <a:gridCol w="611167"/>
                <a:gridCol w="2741426"/>
                <a:gridCol w="1080120"/>
                <a:gridCol w="2970964"/>
                <a:gridCol w="1368847"/>
              </a:tblGrid>
              <a:tr h="68626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FECHA</a:t>
                      </a:r>
                    </a:p>
                  </a:txBody>
                  <a:tcPr marL="8096" marR="8096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PROYECTO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SECTOR </a:t>
                      </a:r>
                    </a:p>
                  </a:txBody>
                  <a:tcPr marL="8096" marR="8096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CONCESIONARIO </a:t>
                      </a:r>
                      <a:endParaRPr lang="es-P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96" marR="8096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INVERSION </a:t>
                      </a:r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PROYECTADA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US $ MILLONES</a:t>
                      </a:r>
                      <a:r>
                        <a:rPr lang="es-PE" sz="12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P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(sin </a:t>
                      </a:r>
                      <a:r>
                        <a:rPr lang="es-P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IGV) </a:t>
                      </a:r>
                    </a:p>
                  </a:txBody>
                  <a:tcPr marL="8096" marR="8096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Feb-13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Machupicchu - Quencoro - Onocora - Tintaya y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Subestaciones asoc.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Abengoa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Perú SA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114.3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 de centrales hidroelectricas                ( CH Molloco)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Energía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Consorcio CEE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Suministro de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 Iquitos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Genrent do Brasil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17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 kV Mantaro – Marcona – Socabaya – Montalvo y Subestaciones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asoc.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Interconexión eléctrica (ISA)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278.4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45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Bandas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1710-1770 MHz y 2110-2170 MHz a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nacional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Telefónica Móviles ( Bloque A) /                Americatel Perú ( bloque B)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1,018.4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Jul-13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Masificación del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uso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atural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nivel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acional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Energía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 natural internacional SDG (concesión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Suroeste) / Consorcio Promigas Surtigas ( concesión norte)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205.0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61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Nov-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Nodo energético en el sur del Perú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Energía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SAMAY I SA (planta Arequipa) /                       Enersur (planta Moquegua) 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700.0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20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Dic-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Provisión de SS</a:t>
                      </a:r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 Saneamiento para  distritos  del Sur 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Saneam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Técnicas de desalinización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agua SA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201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-13</a:t>
                      </a: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Integración amazónica Loreto-San Martín a la red terrestre de telecom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Telecom</a:t>
                      </a:r>
                    </a:p>
                    <a:p>
                      <a:pPr algn="ctr" fontAlgn="ctr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Gilat to home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25.3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-13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 Chavimochic - </a:t>
                      </a: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 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Etapa 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Irrigación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Consorcio Rio Santa-Chavimochic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pt-BR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Odebrecht Participações e Investimentos S.A/ Constructora Odebrecht y GYM</a:t>
                      </a:r>
                      <a:r>
                        <a:rPr lang="pt-BR" sz="12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)</a:t>
                      </a:r>
                      <a:endParaRPr lang="es-P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573.7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2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Dic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-13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dorsal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acional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fibra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ptica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Telecom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Consorcio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TV Azteca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275.9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580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Dic</a:t>
                      </a:r>
                      <a:r>
                        <a:rPr lang="es-P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-13</a:t>
                      </a:r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Longitudinal de la Sierra Tramo 2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Transporte 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Consorcio Consierra Tramo II (SACYR y Constructora Malagra Hnos) 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552.0</a:t>
                      </a: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72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8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TOTAL </a:t>
                      </a:r>
                      <a:r>
                        <a:rPr lang="es-PE" sz="1800" b="1" i="1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2013   (sin IGV) </a:t>
                      </a:r>
                      <a:endParaRPr lang="es-PE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s-PE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800" b="1" i="1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US$ 4,543</a:t>
                      </a:r>
                      <a:endParaRPr lang="es-PE" sz="1800" b="1" i="1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096" marR="8096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3028" name="Rectangle 18"/>
          <p:cNvSpPr>
            <a:spLocks noChangeArrowheads="1"/>
          </p:cNvSpPr>
          <p:nvPr/>
        </p:nvSpPr>
        <p:spPr bwMode="auto">
          <a:xfrm>
            <a:off x="144463" y="71438"/>
            <a:ext cx="406749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lvl="1" fontAlgn="ctr"/>
            <a:r>
              <a:rPr lang="es-PE" b="1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COMPROMISOS DE INVERSION A TRAVES DE APPs  </a:t>
            </a:r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2013</a:t>
            </a:r>
            <a:endParaRPr lang="en-US" b="1" i="1" dirty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71540"/>
              </p:ext>
            </p:extLst>
          </p:nvPr>
        </p:nvGraphicFramePr>
        <p:xfrm>
          <a:off x="139700" y="2495661"/>
          <a:ext cx="8824788" cy="3885667"/>
        </p:xfrm>
        <a:graphic>
          <a:graphicData uri="http://schemas.openxmlformats.org/drawingml/2006/table">
            <a:tbl>
              <a:tblPr/>
              <a:tblGrid>
                <a:gridCol w="904256"/>
                <a:gridCol w="2015876"/>
                <a:gridCol w="4392488"/>
                <a:gridCol w="1512168"/>
              </a:tblGrid>
              <a:tr h="11055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FECHA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PROYECTO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CONSECIONARIO </a:t>
                      </a:r>
                      <a:endParaRPr lang="es-PE" sz="16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INVERSION </a:t>
                      </a:r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PROYECTADA</a:t>
                      </a:r>
                    </a:p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US $ MILLONES</a:t>
                      </a:r>
                      <a:r>
                        <a:rPr lang="es-PE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PE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(sin </a:t>
                      </a:r>
                      <a:r>
                        <a:rPr lang="es-P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IGV) </a:t>
                      </a:r>
                    </a:p>
                  </a:txBody>
                  <a:tcPr marL="8095" marR="8095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</a:tr>
              <a:tr h="107825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Mar-14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Línea 2 y Ramal Av. Faucett - Av. Gambetta del Metro de Lima y Callao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Consorcio Nuevo Metro de Lima (Cosapi S.A., Salini Impregilo S.p.A. Iridium Concesiones de Infraestructura S.A., Vialia Sociedad Gestora de Concesiones de Infraestructura S.L., Ansaldo Breda SpA. y Ansaldo STS SpA.)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5,075.2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33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Abr-14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Aeropuerto internacional Chinchero - Cusco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Consorcio Kuntur Wasi (Corporación América S.A. y Andino Investment Holding S.A.)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537.0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78000"/>
                      </a:srgbClr>
                    </a:solidFill>
                  </a:tcPr>
                </a:tc>
              </a:tr>
              <a:tr h="7748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Abr-14</a:t>
                      </a: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Terminal portuario General San Martín - Pisco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Consorcio Paracas (Servinoga S.L., Pattac Empreendimentos e Participacoes S.A., Tucumán – Engenharia e Empreendimentos Ltda. y Fortesolo Servicos Integrados Ltda.)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128.8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76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800" b="1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 HASTA LA FECHA 2014   (sin IGV) </a:t>
                      </a:r>
                      <a:endParaRPr lang="es-PE" sz="18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US$ 5,741</a:t>
                      </a:r>
                      <a:endParaRPr lang="es-PE" sz="18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8095" marR="8095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1536" name="Picture 2" descr="C:\Users\tremy\AppData\Local\Microsoft\Windows\Temporary Internet Files\Content.Outlook\K62COVBU\SEPARADORES transpo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38812" r="59515" b="38155"/>
          <a:stretch>
            <a:fillRect/>
          </a:stretch>
        </p:blipFill>
        <p:spPr bwMode="auto">
          <a:xfrm>
            <a:off x="413320" y="1700808"/>
            <a:ext cx="50482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40" name="49 Rectángulo"/>
          <p:cNvSpPr>
            <a:spLocks noChangeArrowheads="1"/>
          </p:cNvSpPr>
          <p:nvPr/>
        </p:nvSpPr>
        <p:spPr bwMode="auto">
          <a:xfrm>
            <a:off x="896833" y="1630541"/>
            <a:ext cx="41072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PE" altLang="es-PE" sz="36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I</a:t>
            </a:r>
            <a:r>
              <a:rPr lang="es-PE" altLang="es-PE" sz="2400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nfraestructura de transporte 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44463" y="71438"/>
            <a:ext cx="4067497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lvl="1" fontAlgn="ctr"/>
            <a:r>
              <a:rPr lang="es-PE" b="1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COMPROMISOS DE INVERSION A TRAVES DE APPs  </a:t>
            </a:r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Enero – abril 2014 </a:t>
            </a:r>
            <a:endParaRPr lang="en-US" b="1" i="1" dirty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1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8"/>
          <p:cNvSpPr>
            <a:spLocks noChangeArrowheads="1"/>
          </p:cNvSpPr>
          <p:nvPr/>
        </p:nvSpPr>
        <p:spPr bwMode="auto">
          <a:xfrm>
            <a:off x="28575" y="26988"/>
            <a:ext cx="5765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lvl="1" fontAlgn="ctr"/>
            <a:r>
              <a:rPr lang="es-PE" b="1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PROMOVIENDO LA INVERSIÓN PRIVADA </a:t>
            </a:r>
          </a:p>
          <a:p>
            <a:pPr marL="3175" lvl="1" fontAlgn="ctr"/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APPs por adjudicar mayo 2014 - 2015</a:t>
            </a:r>
            <a:endParaRPr lang="en-US" b="1" i="1" dirty="0" smtClean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58562"/>
              </p:ext>
            </p:extLst>
          </p:nvPr>
        </p:nvGraphicFramePr>
        <p:xfrm>
          <a:off x="552450" y="2441036"/>
          <a:ext cx="8123238" cy="3927209"/>
        </p:xfrm>
        <a:graphic>
          <a:graphicData uri="http://schemas.openxmlformats.org/drawingml/2006/table">
            <a:tbl>
              <a:tblPr/>
              <a:tblGrid>
                <a:gridCol w="4594995"/>
                <a:gridCol w="1288644"/>
                <a:gridCol w="2239599"/>
              </a:tblGrid>
              <a:tr h="6863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FECHA DE ADJUDICACION 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INVERSION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PROYECTADA</a:t>
                      </a:r>
                    </a:p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 $ MILLONES</a:t>
                      </a:r>
                      <a:r>
                        <a:rPr lang="es-PE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(sin </a:t>
                      </a:r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IGV) </a:t>
                      </a:r>
                    </a:p>
                  </a:txBody>
                  <a:tcPr marL="8096" marR="8096" marT="810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Gasoducto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Sur Peruano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TRIM 2014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3,643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LT 220 kV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Planicie Industriales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TRIM 2014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56.6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LT 220 kV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Moyobamba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Iquitos y subestaciones asociadas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TRIM 2014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 LT Friaspata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-Mollepata y sub estación Orcotuna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 TRIM 2014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LT 220 kV Azángaro-Juliaca-Puno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Primera etapa  Sub estación Carapongo 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Subestación Lurín 220/60 kV y líneas de enlace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Sistema de abastecimiento de LNG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Energía de Centrales Hidroeléctricas 1400 Mw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6" marR="8096" marT="81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632550" y="1537503"/>
            <a:ext cx="1343817" cy="691052"/>
            <a:chOff x="477907" y="1477732"/>
            <a:chExt cx="1343817" cy="6910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 descr="C:\Users\tremy\AppData\Local\Microsoft\Windows\Temporary Internet Files\Content.Outlook\K62COVBU\SEPARADORES electricida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09" t="29642" r="58226" b="33464"/>
            <a:stretch/>
          </p:blipFill>
          <p:spPr bwMode="auto">
            <a:xfrm flipH="1">
              <a:off x="477907" y="1477732"/>
              <a:ext cx="687600" cy="68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tremy\AppData\Local\Microsoft\Windows\Temporary Internet Files\Content.Outlook\K62COVBU\SEPARADORES Hidrocarburos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3" t="32201" r="63387" b="39649"/>
            <a:stretch/>
          </p:blipFill>
          <p:spPr bwMode="auto">
            <a:xfrm flipH="1">
              <a:off x="1137724" y="1484784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4 CuadroTexto"/>
          <p:cNvSpPr txBox="1"/>
          <p:nvPr/>
        </p:nvSpPr>
        <p:spPr>
          <a:xfrm>
            <a:off x="1918331" y="1229228"/>
            <a:ext cx="2044149" cy="132343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8000" dirty="0">
                <a:solidFill>
                  <a:srgbClr val="CC6600"/>
                </a:solidFill>
                <a:latin typeface="Candara" pitchFamily="34" charset="0"/>
                <a:cs typeface="Arial" charset="0"/>
              </a:rPr>
              <a:t>E</a:t>
            </a:r>
            <a:r>
              <a:rPr lang="es-PE" sz="3600" dirty="0">
                <a:solidFill>
                  <a:srgbClr val="CC6600"/>
                </a:solidFill>
                <a:latin typeface="Candara" pitchFamily="34" charset="0"/>
                <a:cs typeface="Arial" charset="0"/>
              </a:rPr>
              <a:t>nergía </a:t>
            </a:r>
          </a:p>
        </p:txBody>
      </p:sp>
    </p:spTree>
    <p:extLst>
      <p:ext uri="{BB962C8B-B14F-4D97-AF65-F5344CB8AC3E}">
        <p14:creationId xmlns:p14="http://schemas.microsoft.com/office/powerpoint/2010/main" val="19361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8"/>
          <p:cNvSpPr>
            <a:spLocks noChangeArrowheads="1"/>
          </p:cNvSpPr>
          <p:nvPr/>
        </p:nvSpPr>
        <p:spPr bwMode="auto">
          <a:xfrm>
            <a:off x="28575" y="26988"/>
            <a:ext cx="5765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lvl="1" fontAlgn="ctr"/>
            <a:r>
              <a:rPr lang="es-PE" b="1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PROMOVIENDO LA INVERSIÓN PRIVADA </a:t>
            </a:r>
          </a:p>
          <a:p>
            <a:pPr marL="3175" lvl="1" fontAlgn="ctr"/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APPs por adjudicar mayo 2014 - 2015</a:t>
            </a:r>
            <a:endParaRPr lang="en-US" b="1" i="1" dirty="0" smtClean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68321"/>
              </p:ext>
            </p:extLst>
          </p:nvPr>
        </p:nvGraphicFramePr>
        <p:xfrm>
          <a:off x="1115616" y="1461943"/>
          <a:ext cx="7560642" cy="4925095"/>
        </p:xfrm>
        <a:graphic>
          <a:graphicData uri="http://schemas.openxmlformats.org/drawingml/2006/table">
            <a:tbl>
              <a:tblPr/>
              <a:tblGrid>
                <a:gridCol w="3688610"/>
                <a:gridCol w="1313725"/>
                <a:gridCol w="2558307"/>
              </a:tblGrid>
              <a:tr h="6053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FECHA DE ADJUDICACION 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INVERSION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PROYECTADA</a:t>
                      </a:r>
                    </a:p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 $ MILLONES</a:t>
                      </a:r>
                      <a:r>
                        <a:rPr lang="es-PE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(sin </a:t>
                      </a:r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IGV) </a:t>
                      </a:r>
                    </a:p>
                  </a:txBody>
                  <a:tcPr marL="8095" marR="8095" marT="809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474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Infraestructura</a:t>
                      </a:r>
                      <a:r>
                        <a:rPr lang="es-PE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de transporte </a:t>
                      </a:r>
                      <a:endParaRPr lang="es-PE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79CC"/>
                    </a:solidFill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Hidrovía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Amazónica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TRIM 2014 </a:t>
                      </a: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69.4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Línea 3 y 4 del Metro de Lima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Callao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evaluación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Ferrocarril Huancayo – Huancavelica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evaluación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Monorriel Arequipa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Anillo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vial periférico – Concesión Urbana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evaluación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 Longitudinal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de la Sierra – Tramo 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evaluación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 Longitudinal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de la Sierra – Tramo 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evaluación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12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Saneamiento y salud </a:t>
                      </a:r>
                      <a:endParaRPr lang="es-PE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Obras de regulación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río Chillón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 TRIM 2014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758"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Obras de cabecera y conducción para el abastecimiento de agua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potable para Lima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Gestión del Inst. Nacional del Niño – San Borja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TRIM  2014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----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080"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Gestión integral de residuos sólidos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hospitales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758"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Construcción,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equipamiento y servicios complementarios Hospitales Essalud y MINSA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5" marR="8095" marT="809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619" name="Picture 2" descr="C:\Users\tremy\AppData\Local\Microsoft\Windows\Temporary Internet Files\Content.Outlook\K62COVBU\SEPARADORES transpor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2" t="38812" r="59515" b="38155"/>
          <a:stretch>
            <a:fillRect/>
          </a:stretch>
        </p:blipFill>
        <p:spPr bwMode="auto">
          <a:xfrm>
            <a:off x="539552" y="2064616"/>
            <a:ext cx="4524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0" name="Picture 2" descr="C:\Users\tremy\AppData\Local\Microsoft\Windows\Temporary Internet Files\Content.Outlook\K62COVBU\SEPARADORES saneamiento y sal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5" t="32433" r="53745" b="29295"/>
          <a:stretch>
            <a:fillRect/>
          </a:stretch>
        </p:blipFill>
        <p:spPr bwMode="auto">
          <a:xfrm>
            <a:off x="539552" y="4216573"/>
            <a:ext cx="452437" cy="364555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66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8"/>
          <p:cNvSpPr>
            <a:spLocks noChangeArrowheads="1"/>
          </p:cNvSpPr>
          <p:nvPr/>
        </p:nvSpPr>
        <p:spPr bwMode="auto">
          <a:xfrm>
            <a:off x="28575" y="26988"/>
            <a:ext cx="57658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175" lvl="1" fontAlgn="ctr"/>
            <a:r>
              <a:rPr lang="es-PE" b="1" dirty="0" smtClean="0">
                <a:solidFill>
                  <a:srgbClr val="000000"/>
                </a:solidFill>
                <a:latin typeface="Candara" pitchFamily="34" charset="0"/>
                <a:cs typeface="Arial" charset="0"/>
              </a:rPr>
              <a:t>PROMOVIENDO LA INVERSIÓN PRIVADA </a:t>
            </a:r>
          </a:p>
          <a:p>
            <a:pPr marL="3175" lvl="1" fontAlgn="ctr"/>
            <a:r>
              <a:rPr lang="es-PE" b="1" i="1" dirty="0" smtClean="0">
                <a:solidFill>
                  <a:srgbClr val="C00000"/>
                </a:solidFill>
                <a:latin typeface="Candara" pitchFamily="34" charset="0"/>
                <a:cs typeface="Arial" charset="0"/>
              </a:rPr>
              <a:t>APPs por adjudicar mayo 2014 - 2015</a:t>
            </a:r>
            <a:endParaRPr lang="en-US" b="1" i="1" dirty="0" smtClean="0">
              <a:solidFill>
                <a:srgbClr val="C00000"/>
              </a:solidFill>
              <a:latin typeface="Candara" pitchFamily="34" charset="0"/>
              <a:cs typeface="Arial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38536"/>
              </p:ext>
            </p:extLst>
          </p:nvPr>
        </p:nvGraphicFramePr>
        <p:xfrm>
          <a:off x="899592" y="1458846"/>
          <a:ext cx="7559873" cy="4778466"/>
        </p:xfrm>
        <a:graphic>
          <a:graphicData uri="http://schemas.openxmlformats.org/drawingml/2006/table">
            <a:tbl>
              <a:tblPr/>
              <a:tblGrid>
                <a:gridCol w="3634554"/>
                <a:gridCol w="1381131"/>
                <a:gridCol w="2544188"/>
              </a:tblGrid>
              <a:tr h="63716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PROYECTO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FECHA DE ADJUDICACION </a:t>
                      </a:r>
                      <a:endParaRPr lang="es-PE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INVERSION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PROYECTADA</a:t>
                      </a:r>
                    </a:p>
                    <a:p>
                      <a:pPr algn="ctr" fontAlgn="ctr"/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US $ MILLONES</a:t>
                      </a:r>
                      <a:r>
                        <a:rPr lang="es-PE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PE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(sin </a:t>
                      </a:r>
                      <a:r>
                        <a:rPr lang="es-P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IGV) </a:t>
                      </a:r>
                    </a:p>
                  </a:txBody>
                  <a:tcPr marL="8095" marR="8095" marT="8097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11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Turismo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17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PE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17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7174A"/>
                    </a:solidFill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Telecabinas de Kuelap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 TRIM 2014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74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Teleférico Choquequirao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s-PE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5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Penitenciario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4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454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664542"/>
                    </a:solidFill>
                  </a:tcPr>
                </a:tc>
              </a:tr>
              <a:tr h="403789">
                <a:tc>
                  <a:txBody>
                    <a:bodyPr/>
                    <a:lstStyle/>
                    <a:p>
                      <a:pPr marL="177800" marR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Prestación en servicios de seguridad tecnológica en prisiones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 TRIM 2014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42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Vigilancia electrónica – grilletes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electrónicos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 TRIM 2014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89">
                <a:tc>
                  <a:txBody>
                    <a:bodyPr/>
                    <a:lstStyle/>
                    <a:p>
                      <a:pPr marL="177800" marR="0" indent="-1778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Reubicación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establecimientos penitenciarios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89">
                <a:tc>
                  <a:txBody>
                    <a:bodyPr/>
                    <a:lstStyle/>
                    <a:p>
                      <a:pPr marL="180975" marR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Infraestructura penitenciaria y reubicación urbana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“Proyecto Tinkuy Plaza”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 evaluación 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99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Minería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9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95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49500"/>
                    </a:solidFill>
                  </a:tcPr>
                </a:tc>
              </a:tr>
              <a:tr h="3342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Prospecto Huayday Ambara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TRIM 2014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3789">
                <a:tc>
                  <a:txBody>
                    <a:bodyPr/>
                    <a:lstStyle/>
                    <a:p>
                      <a:pPr marL="180975" marR="0" indent="-18097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Proyecto integral agua</a:t>
                      </a:r>
                      <a:r>
                        <a:rPr lang="es-PE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minería agropecuaria para la solución de la minería informal en Piura </a:t>
                      </a:r>
                      <a:endParaRPr lang="es-PE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III TRIM 2014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095" marR="8095" marT="80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632" name="Picture 2" descr="C:\Users\tremy\AppData\Local\Microsoft\Windows\Temporary Internet Files\Content.Outlook\K62COVBU\SEPARADORES turism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t="31168" r="53069" b="30869"/>
          <a:stretch>
            <a:fillRect/>
          </a:stretch>
        </p:blipFill>
        <p:spPr bwMode="auto">
          <a:xfrm>
            <a:off x="395536" y="2132856"/>
            <a:ext cx="449262" cy="3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3" name="Picture 2" descr="C:\Users\tremy\AppData\Local\Microsoft\Windows\Temporary Internet Files\Content.Outlook\K62COVBU\SEPARADORES penitenciar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6565" r="54816" b="31718"/>
          <a:stretch>
            <a:fillRect/>
          </a:stretch>
        </p:blipFill>
        <p:spPr bwMode="auto">
          <a:xfrm>
            <a:off x="395536" y="3068960"/>
            <a:ext cx="449262" cy="37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34" name="Picture 2" descr="C:\Users\tremy\AppData\Local\Microsoft\Windows\Temporary Internet Files\Content.Outlook\K62COVBU\SEPARADORES MINERIA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7172" r="54445" b="38052"/>
          <a:stretch>
            <a:fillRect/>
          </a:stretch>
        </p:blipFill>
        <p:spPr bwMode="auto">
          <a:xfrm>
            <a:off x="403453" y="5085184"/>
            <a:ext cx="449262" cy="38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0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15491" y="6100724"/>
            <a:ext cx="2956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www.proinversion.gob.pe</a:t>
            </a:r>
            <a:endParaRPr lang="es-ES" b="1" dirty="0" smtClean="0">
              <a:solidFill>
                <a:srgbClr val="FFFFFF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940917" y="6386476"/>
            <a:ext cx="334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contact@proinversion.gob.pe</a:t>
            </a:r>
            <a:endParaRPr lang="es-E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3238500" y="2781300"/>
            <a:ext cx="5905500" cy="2376488"/>
          </a:xfrm>
        </p:spPr>
        <p:txBody>
          <a:bodyPr/>
          <a:lstStyle/>
          <a:p>
            <a:pPr algn="l"/>
            <a:r>
              <a:rPr lang="es-ES" b="1" kern="1200" cap="all" dirty="0" smtClea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Solidez macroeconómica</a:t>
            </a:r>
            <a:endParaRPr lang="es-ES" b="1" kern="1200" cap="all" dirty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3400" y="1989138"/>
            <a:ext cx="8286750" cy="642937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90000"/>
              </a:lnSpc>
              <a:spcBef>
                <a:spcPts val="1800"/>
              </a:spcBef>
              <a:buClr>
                <a:prstClr val="white"/>
              </a:buClr>
              <a:buFont typeface="Wingdings" pitchFamily="2" charset="2"/>
              <a:buAutoNum type="arabicPeriod"/>
              <a:defRPr/>
            </a:pPr>
            <a:r>
              <a:rPr lang="es-PE" sz="2400" b="1" dirty="0">
                <a:solidFill>
                  <a:prstClr val="white"/>
                </a:solidFill>
                <a:latin typeface="Candara" pitchFamily="34" charset="0"/>
              </a:rPr>
              <a:t>Solidez macroeconómica reconocida internacionalmente</a:t>
            </a:r>
            <a:endParaRPr lang="en-US" sz="2400" b="1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63" y="2917825"/>
            <a:ext cx="8286750" cy="6429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buClr>
                <a:prstClr val="white"/>
              </a:buClr>
              <a:buFont typeface="+mj-lt"/>
              <a:buAutoNum type="arabicPeriod" startAt="2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Clima </a:t>
            </a:r>
            <a:r>
              <a:rPr lang="es-PE" dirty="0">
                <a:solidFill>
                  <a:prstClr val="white"/>
                </a:solidFill>
                <a:latin typeface="Candara" pitchFamily="34" charset="0"/>
              </a:rPr>
              <a:t>favorable para la inversión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3917950"/>
            <a:ext cx="8286750" cy="6429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spcBef>
                <a:spcPts val="2400"/>
              </a:spcBef>
              <a:buClr>
                <a:prstClr val="white"/>
              </a:buClr>
              <a:buFont typeface="+mj-lt"/>
              <a:buAutoNum type="arabicPeriod" startAt="3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Política </a:t>
            </a:r>
            <a:r>
              <a:rPr lang="es-PE" dirty="0">
                <a:solidFill>
                  <a:prstClr val="white"/>
                </a:solidFill>
                <a:latin typeface="Candara" pitchFamily="34" charset="0"/>
              </a:rPr>
              <a:t>de integración comercial -  acceso a mercados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4781550"/>
            <a:ext cx="8286750" cy="642938"/>
          </a:xfrm>
          <a:prstGeom prst="rect">
            <a:avLst/>
          </a:prstGeom>
          <a:solidFill>
            <a:srgbClr val="B5CD85"/>
          </a:solidFill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361950" indent="-361950" eaLnBrk="1" hangingPunct="1">
              <a:lnSpc>
                <a:spcPct val="90000"/>
              </a:lnSpc>
              <a:spcBef>
                <a:spcPts val="1800"/>
              </a:spcBef>
              <a:buClr>
                <a:schemeClr val="bg1"/>
              </a:buClr>
              <a:buFont typeface="Wingdings" pitchFamily="2" charset="2"/>
              <a:buAutoNum type="arabicPeriod"/>
              <a:defRPr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latin typeface="+mn-lt"/>
              </a:defRPr>
            </a:lvl9pPr>
          </a:lstStyle>
          <a:p>
            <a:pPr marL="457200" indent="-457200">
              <a:spcBef>
                <a:spcPts val="2400"/>
              </a:spcBef>
              <a:buClr>
                <a:prstClr val="white"/>
              </a:buClr>
              <a:buFont typeface="+mj-lt"/>
              <a:buAutoNum type="arabicPeriod" startAt="4"/>
              <a:defRPr/>
            </a:pPr>
            <a:r>
              <a:rPr lang="es-PE" dirty="0" smtClean="0">
                <a:solidFill>
                  <a:prstClr val="white"/>
                </a:solidFill>
                <a:latin typeface="Candara" pitchFamily="34" charset="0"/>
              </a:rPr>
              <a:t>Sectores </a:t>
            </a:r>
            <a:r>
              <a:rPr lang="es-PE" dirty="0">
                <a:solidFill>
                  <a:prstClr val="white"/>
                </a:solidFill>
                <a:latin typeface="Candara" pitchFamily="34" charset="0"/>
              </a:rPr>
              <a:t>con potencial para invertir</a:t>
            </a:r>
            <a:endParaRPr lang="en-US" dirty="0">
              <a:solidFill>
                <a:prstClr val="white"/>
              </a:solidFill>
              <a:latin typeface="Candara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14282" y="337540"/>
            <a:ext cx="39976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¿POR QUÉ INVERTIR EN EL PERÚ?</a:t>
            </a:r>
            <a:endParaRPr lang="es-ES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charset="0"/>
            </a:endParaRPr>
          </a:p>
          <a:p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2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25"/>
          <p:cNvSpPr>
            <a:spLocks noChangeArrowheads="1"/>
          </p:cNvSpPr>
          <p:nvPr/>
        </p:nvSpPr>
        <p:spPr bwMode="auto">
          <a:xfrm>
            <a:off x="8959850" y="0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es-PE" dirty="0">
              <a:latin typeface="Arial Narrow" pitchFamily="34" charset="0"/>
            </a:endParaRPr>
          </a:p>
        </p:txBody>
      </p:sp>
      <p:sp>
        <p:nvSpPr>
          <p:cNvPr id="20487" name="Rectangle 83"/>
          <p:cNvSpPr>
            <a:spLocks noChangeArrowheads="1"/>
          </p:cNvSpPr>
          <p:nvPr/>
        </p:nvSpPr>
        <p:spPr bwMode="auto">
          <a:xfrm>
            <a:off x="-108520" y="1426307"/>
            <a:ext cx="8784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s-PE" sz="1800" b="1" i="1" kern="100" spc="300" dirty="0">
                <a:latin typeface="Candara" pitchFamily="34" charset="0"/>
                <a:ea typeface="宋体"/>
                <a:cs typeface="Tahoma" pitchFamily="34" charset="0"/>
              </a:rPr>
              <a:t>Durante la última década la economía peruana creció de forma acelerada… y continuará liderando el crecimiento regional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57158" y="2301503"/>
            <a:ext cx="4138247" cy="42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200" b="1" dirty="0" smtClean="0">
                <a:latin typeface="+mj-lt"/>
              </a:rPr>
              <a:t>PBI Real, 2003-2015*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200" i="1" dirty="0" smtClean="0">
                <a:latin typeface="+mj-lt"/>
              </a:rPr>
              <a:t>(Variación %)</a:t>
            </a:r>
            <a:endParaRPr lang="es-PE" sz="1200" i="1" dirty="0">
              <a:latin typeface="+mj-lt"/>
            </a:endParaRPr>
          </a:p>
        </p:txBody>
      </p:sp>
      <p:sp>
        <p:nvSpPr>
          <p:cNvPr id="20490" name="Rectangle 45"/>
          <p:cNvSpPr>
            <a:spLocks noChangeArrowheads="1"/>
          </p:cNvSpPr>
          <p:nvPr/>
        </p:nvSpPr>
        <p:spPr bwMode="auto">
          <a:xfrm>
            <a:off x="323528" y="6453336"/>
            <a:ext cx="45005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 smtClean="0">
                <a:latin typeface="Arial Narrow" pitchFamily="34" charset="0"/>
              </a:rPr>
              <a:t>Fuente: </a:t>
            </a:r>
            <a:r>
              <a:rPr lang="es-PE" sz="900" dirty="0">
                <a:latin typeface="Arial Narrow" pitchFamily="34" charset="0"/>
              </a:rPr>
              <a:t>BCR. (Reporte de Inflación, Diciembre 2013) y FMI</a:t>
            </a:r>
            <a:endParaRPr lang="es-PE" sz="900" dirty="0" smtClean="0">
              <a:latin typeface="Arial Narrow" pitchFamily="34" charset="0"/>
            </a:endParaRPr>
          </a:p>
          <a:p>
            <a:r>
              <a:rPr lang="es-PE" sz="900" dirty="0" smtClean="0">
                <a:latin typeface="Arial Narrow" pitchFamily="34" charset="0"/>
              </a:rPr>
              <a:t>* Cifras estimadas.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476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PE" b="1" dirty="0" smtClean="0">
                <a:latin typeface="Candara" pitchFamily="34" charset="0"/>
                <a:cs typeface="Tahoma" pitchFamily="34" charset="0"/>
              </a:rPr>
              <a:t>SOLIDEZ MACROECONÓMICA </a:t>
            </a:r>
            <a:endParaRPr lang="es-PE" b="1" dirty="0">
              <a:latin typeface="Candara" pitchFamily="34" charset="0"/>
              <a:cs typeface="Tahoma" pitchFamily="34" charset="0"/>
            </a:endParaRPr>
          </a:p>
        </p:txBody>
      </p:sp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708487"/>
              </p:ext>
            </p:extLst>
          </p:nvPr>
        </p:nvGraphicFramePr>
        <p:xfrm>
          <a:off x="467545" y="2675064"/>
          <a:ext cx="3888431" cy="36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4572000" y="2300799"/>
            <a:ext cx="4500594" cy="4440569"/>
            <a:chOff x="179512" y="2387615"/>
            <a:chExt cx="4500594" cy="4440569"/>
          </a:xfrm>
        </p:grpSpPr>
        <p:sp>
          <p:nvSpPr>
            <p:cNvPr id="18" name="Rectangle 45"/>
            <p:cNvSpPr>
              <a:spLocks noChangeArrowheads="1"/>
            </p:cNvSpPr>
            <p:nvPr/>
          </p:nvSpPr>
          <p:spPr bwMode="auto">
            <a:xfrm>
              <a:off x="179512" y="6597352"/>
              <a:ext cx="4500594" cy="2308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PE" sz="900" dirty="0" smtClean="0">
                  <a:latin typeface="Arial Narrow" pitchFamily="34" charset="0"/>
                </a:rPr>
                <a:t>Fuente: FMI, MEF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79512" y="2387615"/>
              <a:ext cx="4286280" cy="424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8" tIns="45719" rIns="91438" bIns="45719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s-PE" sz="1200" b="1" dirty="0" smtClean="0">
                  <a:latin typeface="+mj-lt"/>
                </a:rPr>
                <a:t>PBI real - Proyecciones para Latinoamérica 2014-2016</a:t>
              </a:r>
            </a:p>
            <a:p>
              <a:pPr>
                <a:lnSpc>
                  <a:spcPct val="90000"/>
                </a:lnSpc>
                <a:spcBef>
                  <a:spcPts val="0"/>
                </a:spcBef>
                <a:defRPr/>
              </a:pPr>
              <a:r>
                <a:rPr lang="es-PE" sz="1200" i="1" dirty="0" smtClean="0">
                  <a:latin typeface="+mj-lt"/>
                </a:rPr>
                <a:t>(Variación promedio anual %)</a:t>
              </a:r>
              <a:endParaRPr lang="es-PE" sz="1200" i="1" dirty="0">
                <a:latin typeface="+mj-lt"/>
              </a:endParaRPr>
            </a:p>
          </p:txBody>
        </p:sp>
        <p:graphicFrame>
          <p:nvGraphicFramePr>
            <p:cNvPr id="21" name="16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281097"/>
                </p:ext>
              </p:extLst>
            </p:nvPr>
          </p:nvGraphicFramePr>
          <p:xfrm>
            <a:off x="330023" y="2782256"/>
            <a:ext cx="3593906" cy="37430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3436147" y="1844824"/>
            <a:ext cx="1351877" cy="768161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699" name="Rectangle 125"/>
          <p:cNvSpPr>
            <a:spLocks noChangeArrowheads="1"/>
          </p:cNvSpPr>
          <p:nvPr/>
        </p:nvSpPr>
        <p:spPr bwMode="auto">
          <a:xfrm>
            <a:off x="8959850" y="0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es-PE" dirty="0">
              <a:latin typeface="Candar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618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ESTABILIDAD MACROECONÓMICA</a:t>
            </a:r>
            <a:r>
              <a:rPr lang="es-PE" sz="3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</a:t>
            </a:r>
            <a:endParaRPr lang="es-PE" sz="30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835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MACROECONOMIC STABILITY</a:t>
            </a:r>
            <a:endParaRPr lang="es-PE" sz="24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3436147" y="2044238"/>
            <a:ext cx="1351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PE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ahoma" pitchFamily="34" charset="0"/>
              </a:rPr>
              <a:t>22% del PBI</a:t>
            </a:r>
            <a:endParaRPr lang="es-PE" sz="18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77740" y="2143116"/>
            <a:ext cx="2272579" cy="4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b="1" dirty="0" smtClean="0">
                <a:latin typeface="+mj-lt"/>
              </a:rPr>
              <a:t>Inversión Total 2003-2015*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i="1" dirty="0" smtClean="0">
                <a:latin typeface="+mj-lt"/>
              </a:rPr>
              <a:t>(% del PBI)</a:t>
            </a:r>
            <a:endParaRPr lang="es-PE" sz="1400" i="1" dirty="0">
              <a:latin typeface="+mj-lt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476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273050" indent="-273050">
              <a:spcBef>
                <a:spcPct val="50000"/>
              </a:spcBef>
              <a:buFont typeface="Calibri" pitchFamily="34" charset="0"/>
              <a:buAutoNum type="arabicPeriod"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dirty="0"/>
              <a:t>SOLIDEZ MACROECONÓMICA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364088" y="2143116"/>
            <a:ext cx="3168352" cy="4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b="1" dirty="0" smtClean="0">
                <a:latin typeface="+mj-lt"/>
              </a:rPr>
              <a:t>Inversión Total - Latinoamérica  2013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i="1" dirty="0" smtClean="0">
                <a:latin typeface="+mj-lt"/>
              </a:rPr>
              <a:t>(% del PBI)</a:t>
            </a:r>
            <a:endParaRPr lang="es-PE" sz="1400" i="1" dirty="0">
              <a:latin typeface="+mj-lt"/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4860032" y="6453336"/>
            <a:ext cx="3888432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 smtClean="0">
                <a:latin typeface="Arial Narrow" pitchFamily="34" charset="0"/>
              </a:rPr>
              <a:t>Fuente: FMI. En el caso de Perú, cifras del BCRP</a:t>
            </a: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419859" y="6464682"/>
            <a:ext cx="450059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>
                <a:latin typeface="Arial Narrow" pitchFamily="34" charset="0"/>
              </a:rPr>
              <a:t>Fuente: </a:t>
            </a:r>
            <a:r>
              <a:rPr lang="es-PE" sz="900" dirty="0" smtClean="0">
                <a:latin typeface="Arial Narrow" pitchFamily="34" charset="0"/>
              </a:rPr>
              <a:t>BCR.   * </a:t>
            </a:r>
            <a:r>
              <a:rPr lang="es-PE" sz="900" dirty="0">
                <a:latin typeface="Arial Narrow" pitchFamily="34" charset="0"/>
              </a:rPr>
              <a:t>Cifras estimadas. </a:t>
            </a:r>
            <a:r>
              <a:rPr lang="es-PE" sz="900" dirty="0" smtClean="0">
                <a:latin typeface="Arial Narrow" pitchFamily="34" charset="0"/>
              </a:rPr>
              <a:t> </a:t>
            </a:r>
            <a:r>
              <a:rPr lang="es-PE" sz="900" dirty="0">
                <a:latin typeface="Arial Narrow" pitchFamily="34" charset="0"/>
              </a:rPr>
              <a:t>(Reporte de Inflación, Diciembre 2013</a:t>
            </a:r>
            <a:r>
              <a:rPr lang="es-PE" sz="900" dirty="0" smtClean="0">
                <a:latin typeface="Arial Narrow" pitchFamily="34" charset="0"/>
              </a:rPr>
              <a:t>)</a:t>
            </a:r>
            <a:endParaRPr lang="es-PE" sz="900" dirty="0">
              <a:latin typeface="Arial Narrow" pitchFamily="34" charset="0"/>
            </a:endParaRPr>
          </a:p>
        </p:txBody>
      </p:sp>
      <p:graphicFrame>
        <p:nvGraphicFramePr>
          <p:cNvPr id="19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224551"/>
              </p:ext>
            </p:extLst>
          </p:nvPr>
        </p:nvGraphicFramePr>
        <p:xfrm>
          <a:off x="357158" y="2623245"/>
          <a:ext cx="4070826" cy="362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088242"/>
              </p:ext>
            </p:extLst>
          </p:nvPr>
        </p:nvGraphicFramePr>
        <p:xfrm>
          <a:off x="4887863" y="2657374"/>
          <a:ext cx="3932609" cy="350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3 Forma libre"/>
          <p:cNvSpPr/>
          <p:nvPr/>
        </p:nvSpPr>
        <p:spPr>
          <a:xfrm>
            <a:off x="4380614" y="2604977"/>
            <a:ext cx="212988" cy="1967023"/>
          </a:xfrm>
          <a:custGeom>
            <a:avLst/>
            <a:gdLst>
              <a:gd name="connsiteX0" fmla="*/ 0 w 212988"/>
              <a:gd name="connsiteY0" fmla="*/ 0 h 1967023"/>
              <a:gd name="connsiteX1" fmla="*/ 212651 w 212988"/>
              <a:gd name="connsiteY1" fmla="*/ 542260 h 1967023"/>
              <a:gd name="connsiteX2" fmla="*/ 53163 w 212988"/>
              <a:gd name="connsiteY2" fmla="*/ 1967023 h 1967023"/>
              <a:gd name="connsiteX3" fmla="*/ 53163 w 212988"/>
              <a:gd name="connsiteY3" fmla="*/ 1967023 h 19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88" h="1967023">
                <a:moveTo>
                  <a:pt x="0" y="0"/>
                </a:moveTo>
                <a:cubicBezTo>
                  <a:pt x="101895" y="107211"/>
                  <a:pt x="203791" y="214423"/>
                  <a:pt x="212651" y="542260"/>
                </a:cubicBezTo>
                <a:cubicBezTo>
                  <a:pt x="221511" y="870097"/>
                  <a:pt x="53163" y="1967023"/>
                  <a:pt x="53163" y="1967023"/>
                </a:cubicBezTo>
                <a:lnTo>
                  <a:pt x="53163" y="1967023"/>
                </a:lnTo>
              </a:path>
            </a:pathLst>
          </a:custGeom>
          <a:noFill/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618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ESTABILIDAD MACROECONÓMICA</a:t>
            </a:r>
            <a:r>
              <a:rPr lang="es-PE" sz="3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</a:t>
            </a:r>
            <a:endParaRPr lang="es-PE" sz="30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835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MACROECONOMIC STABILITY</a:t>
            </a:r>
            <a:endParaRPr lang="es-PE" sz="24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476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273050" indent="-273050">
              <a:spcBef>
                <a:spcPct val="50000"/>
              </a:spcBef>
              <a:buFont typeface="Calibri" pitchFamily="34" charset="0"/>
              <a:buAutoNum type="arabicPeriod"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dirty="0"/>
              <a:t>SOLIDEZ MACROECONÓMICA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355169" y="205175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800" b="1" dirty="0">
                <a:latin typeface="+mj-lt"/>
              </a:rPr>
              <a:t>Anuncios de </a:t>
            </a:r>
            <a:r>
              <a:rPr lang="es-PE" sz="1800" b="1" dirty="0" smtClean="0">
                <a:latin typeface="+mj-lt"/>
              </a:rPr>
              <a:t>proyectos </a:t>
            </a:r>
            <a:r>
              <a:rPr lang="es-PE" sz="1800" b="1" dirty="0">
                <a:latin typeface="+mj-lt"/>
              </a:rPr>
              <a:t>de Inversión </a:t>
            </a:r>
            <a:r>
              <a:rPr lang="es-PE" sz="1800" b="1" dirty="0" smtClean="0">
                <a:latin typeface="+mj-lt"/>
              </a:rPr>
              <a:t>Privada (millones </a:t>
            </a:r>
            <a:r>
              <a:rPr lang="es-PE" sz="1800" b="1" dirty="0">
                <a:latin typeface="+mj-lt"/>
              </a:rPr>
              <a:t>de US$)</a:t>
            </a: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179512" y="6444044"/>
            <a:ext cx="4500594" cy="230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 smtClean="0">
                <a:latin typeface="Arial Narrow" pitchFamily="34" charset="0"/>
              </a:rPr>
              <a:t>Fuente: BCRP. Reporte </a:t>
            </a:r>
            <a:r>
              <a:rPr lang="es-PE" sz="900" dirty="0">
                <a:latin typeface="Arial Narrow" pitchFamily="34" charset="0"/>
              </a:rPr>
              <a:t>de Inflación, </a:t>
            </a:r>
            <a:r>
              <a:rPr lang="es-PE" sz="900" dirty="0" smtClean="0">
                <a:latin typeface="Arial Narrow" pitchFamily="34" charset="0"/>
              </a:rPr>
              <a:t> Abr. 2014</a:t>
            </a:r>
            <a:endParaRPr lang="es-PE" sz="900" dirty="0">
              <a:latin typeface="Arial Narrow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433492"/>
              </p:ext>
            </p:extLst>
          </p:nvPr>
        </p:nvGraphicFramePr>
        <p:xfrm>
          <a:off x="1997714" y="2708920"/>
          <a:ext cx="4950549" cy="29523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8449"/>
                <a:gridCol w="1110700"/>
                <a:gridCol w="1110700"/>
                <a:gridCol w="1110700"/>
              </a:tblGrid>
              <a:tr h="369041">
                <a:tc>
                  <a:txBody>
                    <a:bodyPr/>
                    <a:lstStyle/>
                    <a:p>
                      <a:pPr algn="l" fontAlgn="b"/>
                      <a:endParaRPr lang="es-PE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Set.13</a:t>
                      </a:r>
                      <a:endParaRPr lang="es-PE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Dic.13</a:t>
                      </a:r>
                      <a:endParaRPr lang="es-PE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Abr.14</a:t>
                      </a:r>
                      <a:endParaRPr lang="es-PE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Minería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13,880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14,110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13,159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Hidrocarburos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3,797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4,036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3,843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Electricidad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2,813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3,293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3,948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Industrial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1,671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1,991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2,192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Infraestructura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1,133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1,133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2,144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u="none" strike="noStrike" dirty="0">
                          <a:effectLst/>
                        </a:rPr>
                        <a:t>Otros Sectores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3,431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u="none" strike="noStrike" dirty="0">
                          <a:effectLst/>
                        </a:rPr>
                        <a:t>3,952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6,245</a:t>
                      </a:r>
                      <a:endParaRPr lang="es-PE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/>
                </a:tc>
              </a:tr>
              <a:tr h="369041">
                <a:tc>
                  <a:txBody>
                    <a:bodyPr/>
                    <a:lstStyle/>
                    <a:p>
                      <a:pPr algn="l" fontAlgn="b"/>
                      <a:r>
                        <a:rPr lang="es-PE" sz="2000" b="1" u="none" strike="noStrike" dirty="0">
                          <a:effectLst/>
                        </a:rPr>
                        <a:t>Total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1" u="none" strike="noStrike" dirty="0">
                          <a:effectLst/>
                        </a:rPr>
                        <a:t>26,725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2000" b="1" u="none" strike="noStrike" dirty="0">
                          <a:effectLst/>
                        </a:rPr>
                        <a:t>28,515</a:t>
                      </a:r>
                      <a:endParaRPr lang="es-PE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7200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PE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31,531</a:t>
                      </a:r>
                      <a:endParaRPr lang="es-P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Flecha curvada hacia arriba"/>
          <p:cNvSpPr/>
          <p:nvPr/>
        </p:nvSpPr>
        <p:spPr>
          <a:xfrm>
            <a:off x="5068098" y="5739392"/>
            <a:ext cx="1764102" cy="466164"/>
          </a:xfrm>
          <a:prstGeom prst="curvedUp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15094" y="6005501"/>
            <a:ext cx="2837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+mn-lt"/>
              </a:rPr>
              <a:t> + US$ 3,016 millones</a:t>
            </a:r>
            <a:endParaRPr lang="es-P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4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Elipse"/>
          <p:cNvSpPr/>
          <p:nvPr/>
        </p:nvSpPr>
        <p:spPr>
          <a:xfrm>
            <a:off x="2915816" y="2924944"/>
            <a:ext cx="936104" cy="100811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9699" name="Rectangle 125"/>
          <p:cNvSpPr>
            <a:spLocks noChangeArrowheads="1"/>
          </p:cNvSpPr>
          <p:nvPr/>
        </p:nvSpPr>
        <p:spPr bwMode="auto">
          <a:xfrm>
            <a:off x="8959850" y="0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es-PE" dirty="0">
              <a:latin typeface="Candar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6180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ESTABILIDAD MACROECONÓMICA</a:t>
            </a:r>
            <a:r>
              <a:rPr lang="es-PE" sz="30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 </a:t>
            </a:r>
            <a:endParaRPr lang="es-PE" sz="30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41300" y="252413"/>
            <a:ext cx="48355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PE" sz="2400" b="1" dirty="0" smtClean="0">
                <a:solidFill>
                  <a:schemeClr val="bg1"/>
                </a:solidFill>
                <a:latin typeface="Calibri" pitchFamily="34" charset="0"/>
                <a:cs typeface="Tahoma" pitchFamily="34" charset="0"/>
              </a:rPr>
              <a:t>MACROECONOMIC STABILITY</a:t>
            </a:r>
            <a:endParaRPr lang="es-PE" sz="2400" b="1" dirty="0">
              <a:solidFill>
                <a:schemeClr val="bg1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6" name="Rectangle 83"/>
          <p:cNvSpPr>
            <a:spLocks noChangeArrowheads="1"/>
          </p:cNvSpPr>
          <p:nvPr/>
        </p:nvSpPr>
        <p:spPr bwMode="auto">
          <a:xfrm>
            <a:off x="111844" y="1573600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s-PE" sz="2400" b="1" i="1" kern="100" spc="300" dirty="0">
                <a:latin typeface="Candara" pitchFamily="34" charset="0"/>
                <a:ea typeface="宋体"/>
                <a:cs typeface="Tahoma" pitchFamily="34" charset="0"/>
              </a:rPr>
              <a:t>Somos un país atractivo para la inversión extranjera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44016" y="2444815"/>
            <a:ext cx="4355976" cy="4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b="1" dirty="0" smtClean="0">
                <a:latin typeface="+mj-lt"/>
              </a:rPr>
              <a:t>Flujo de inversión directa extranjera neta 2003-2015*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i="1" dirty="0" smtClean="0">
                <a:latin typeface="+mj-lt"/>
              </a:rPr>
              <a:t>(Miles de millones de US$)</a:t>
            </a:r>
            <a:endParaRPr lang="es-PE" sz="1400" i="1" dirty="0">
              <a:latin typeface="+mj-lt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4762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s-P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Tahoma" pitchFamily="34" charset="0"/>
              </a:rPr>
              <a:t>SOLIDEZ MACROECONÓMICA 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860032" y="2444815"/>
            <a:ext cx="3960440" cy="48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b="1" dirty="0" smtClean="0">
                <a:latin typeface="+mj-lt"/>
              </a:rPr>
              <a:t>Inversión directa extranjera - Latinoamérica  2013</a:t>
            </a:r>
            <a:r>
              <a:rPr lang="es-PE" sz="1400" b="1" baseline="30000" dirty="0" smtClean="0">
                <a:latin typeface="+mj-lt"/>
              </a:rPr>
              <a:t>/1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s-PE" sz="1400" i="1" dirty="0" smtClean="0">
                <a:latin typeface="+mj-lt"/>
              </a:rPr>
              <a:t>(% del PBI)</a:t>
            </a:r>
            <a:endParaRPr lang="es-PE" sz="1400" i="1" dirty="0">
              <a:latin typeface="+mj-lt"/>
            </a:endParaRPr>
          </a:p>
        </p:txBody>
      </p:sp>
      <p:sp>
        <p:nvSpPr>
          <p:cNvPr id="15" name="Rectangle 45"/>
          <p:cNvSpPr>
            <a:spLocks noChangeArrowheads="1"/>
          </p:cNvSpPr>
          <p:nvPr/>
        </p:nvSpPr>
        <p:spPr bwMode="auto">
          <a:xfrm>
            <a:off x="4643406" y="6453336"/>
            <a:ext cx="45005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 smtClean="0">
                <a:latin typeface="Arial Narrow" pitchFamily="34" charset="0"/>
              </a:rPr>
              <a:t>Fuente: CEPAL y FMI</a:t>
            </a:r>
          </a:p>
          <a:p>
            <a:r>
              <a:rPr lang="es-PE" sz="900" dirty="0" smtClean="0">
                <a:latin typeface="Arial Narrow" pitchFamily="34" charset="0"/>
              </a:rPr>
              <a:t>1/  cifras preliminares. En el caso de Perú cifras al cierre del BCRP</a:t>
            </a: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179512" y="6444044"/>
            <a:ext cx="450059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PE" sz="900" dirty="0" smtClean="0">
                <a:latin typeface="Arial Narrow" pitchFamily="34" charset="0"/>
              </a:rPr>
              <a:t>Fuente: BCRP </a:t>
            </a:r>
            <a:r>
              <a:rPr lang="es-PE" sz="900" dirty="0">
                <a:latin typeface="Arial Narrow" pitchFamily="34" charset="0"/>
              </a:rPr>
              <a:t> (Reporte de Inflación, </a:t>
            </a:r>
            <a:r>
              <a:rPr lang="es-PE" sz="900" dirty="0" smtClean="0">
                <a:latin typeface="Arial Narrow" pitchFamily="34" charset="0"/>
              </a:rPr>
              <a:t>Dic </a:t>
            </a:r>
            <a:r>
              <a:rPr lang="es-PE" sz="900" dirty="0">
                <a:latin typeface="Arial Narrow" pitchFamily="34" charset="0"/>
              </a:rPr>
              <a:t>2013)</a:t>
            </a:r>
          </a:p>
          <a:p>
            <a:r>
              <a:rPr lang="es-PE" sz="900" dirty="0" smtClean="0">
                <a:latin typeface="Arial Narrow" pitchFamily="34" charset="0"/>
              </a:rPr>
              <a:t>* </a:t>
            </a:r>
            <a:r>
              <a:rPr lang="es-PE" sz="900" dirty="0">
                <a:latin typeface="Arial Narrow" pitchFamily="34" charset="0"/>
              </a:rPr>
              <a:t>Cifras estimadas. </a:t>
            </a:r>
            <a:r>
              <a:rPr lang="es-PE" sz="900" dirty="0" smtClean="0">
                <a:latin typeface="Arial Narrow" pitchFamily="34" charset="0"/>
              </a:rPr>
              <a:t>BCRP</a:t>
            </a:r>
            <a:endParaRPr lang="es-PE" sz="900" dirty="0">
              <a:latin typeface="Arial Narrow" pitchFamily="34" charset="0"/>
            </a:endParaRPr>
          </a:p>
        </p:txBody>
      </p:sp>
      <p:graphicFrame>
        <p:nvGraphicFramePr>
          <p:cNvPr id="21" name="2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047223"/>
              </p:ext>
            </p:extLst>
          </p:nvPr>
        </p:nvGraphicFramePr>
        <p:xfrm>
          <a:off x="241301" y="2914684"/>
          <a:ext cx="4186684" cy="3367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9849041"/>
              </p:ext>
            </p:extLst>
          </p:nvPr>
        </p:nvGraphicFramePr>
        <p:xfrm>
          <a:off x="4859338" y="2914684"/>
          <a:ext cx="3817118" cy="3250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755576" y="3068960"/>
            <a:ext cx="8218487" cy="31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Principio de trato nacional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alibri"/>
              <a:cs typeface="Calibri" pitchFamily="34" charset="0"/>
            </a:endParaRP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Acceso sin restricción a la mayoría de sectores económicos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Libre movimiento de capitales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Libre competencia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Garantía a la 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propiedad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p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rivada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Regímenes especiales: Convenios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de E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stabilidad Jurídica y Recuperación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A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nticipada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del IGV</a:t>
            </a:r>
            <a:r>
              <a:rPr lang="en-US" altLang="zh-CN" dirty="0">
                <a:solidFill>
                  <a:srgbClr val="000000"/>
                </a:solidFill>
                <a:latin typeface="Calibri"/>
                <a:cs typeface="Calibri" pitchFamily="34" charset="0"/>
              </a:rPr>
              <a:t>.</a:t>
            </a: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Red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de convenios de inversión y miembro de CIADI y MIGA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 pitchFamily="34" charset="0"/>
              </a:rPr>
              <a:t>. </a:t>
            </a:r>
            <a:endParaRPr lang="en-US" dirty="0">
              <a:solidFill>
                <a:srgbClr val="3C8C93"/>
              </a:solidFill>
              <a:latin typeface="Calibri"/>
              <a:cs typeface="Calibri" pitchFamily="34" charset="0"/>
            </a:endParaRPr>
          </a:p>
          <a:p>
            <a:pPr marL="361950" lvl="1" indent="-188913" eaLnBrk="0" hangingPunct="0">
              <a:lnSpc>
                <a:spcPct val="80000"/>
              </a:lnSpc>
              <a:spcBef>
                <a:spcPts val="900"/>
              </a:spcBef>
              <a:buClr>
                <a:srgbClr val="ED3F09"/>
              </a:buClr>
              <a:buFont typeface="Wingdings" pitchFamily="2" charset="2"/>
              <a:buChar char="§"/>
              <a:defRPr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Arial" charset="0"/>
              </a:rPr>
              <a:t>Perú participa en el Comité de Inversiones de la </a:t>
            </a:r>
            <a:r>
              <a:rPr lang="es-ES" dirty="0">
                <a:solidFill>
                  <a:srgbClr val="000000"/>
                </a:solidFill>
                <a:latin typeface="Calibri"/>
                <a:cs typeface="Arial" charset="0"/>
              </a:rPr>
              <a:t>OCDE.</a:t>
            </a:r>
            <a:endParaRPr lang="en-US" dirty="0">
              <a:solidFill>
                <a:srgbClr val="000000"/>
              </a:solidFill>
              <a:latin typeface="Calibri"/>
              <a:cs typeface="Calibri" pitchFamily="34" charset="0"/>
            </a:endParaRPr>
          </a:p>
        </p:txBody>
      </p:sp>
      <p:sp>
        <p:nvSpPr>
          <p:cNvPr id="6" name="Rectangle 83"/>
          <p:cNvSpPr>
            <a:spLocks noChangeArrowheads="1"/>
          </p:cNvSpPr>
          <p:nvPr/>
        </p:nvSpPr>
        <p:spPr bwMode="auto">
          <a:xfrm>
            <a:off x="1061278" y="1772816"/>
            <a:ext cx="7021444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s-ES_tradnl" altLang="zh-CN" sz="2400" b="1" i="1" kern="100" dirty="0">
                <a:solidFill>
                  <a:srgbClr val="C00000"/>
                </a:solidFill>
                <a:latin typeface="Candara" pitchFamily="34" charset="0"/>
                <a:ea typeface="宋体"/>
                <a:cs typeface="Tahoma" pitchFamily="34" charset="0"/>
              </a:rPr>
              <a:t>Perú ha consolidado un marco legal favorable para la inversión extranjera</a:t>
            </a:r>
            <a:endParaRPr lang="en-US" altLang="zh-CN" sz="2400" b="1" i="1" kern="100" dirty="0">
              <a:solidFill>
                <a:srgbClr val="C00000"/>
              </a:solidFill>
              <a:latin typeface="Candara" pitchFamily="34" charset="0"/>
              <a:cs typeface="Tahoma" pitchFamily="34" charset="0"/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564360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273050" indent="-273050">
              <a:spcBef>
                <a:spcPct val="50000"/>
              </a:spcBef>
              <a:buFont typeface="Calibri" pitchFamily="34" charset="0"/>
              <a:buAutoNum type="arabicPeriod"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pPr marL="0" indent="0">
              <a:buNone/>
            </a:pPr>
            <a:r>
              <a:rPr lang="es-PE" dirty="0" smtClean="0"/>
              <a:t>2. CLIMA </a:t>
            </a:r>
            <a:r>
              <a:rPr lang="es-PE" dirty="0"/>
              <a:t>FAVORABLE PARA LA INVERSIÓN</a:t>
            </a:r>
          </a:p>
        </p:txBody>
      </p:sp>
    </p:spTree>
    <p:extLst>
      <p:ext uri="{BB962C8B-B14F-4D97-AF65-F5344CB8AC3E}">
        <p14:creationId xmlns:p14="http://schemas.microsoft.com/office/powerpoint/2010/main" val="3188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4857753" y="2744314"/>
            <a:ext cx="4286247" cy="468661"/>
          </a:xfrm>
          <a:prstGeom prst="rect">
            <a:avLst/>
          </a:prstGeom>
          <a:solidFill>
            <a:srgbClr val="FF99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2844" y="2744315"/>
            <a:ext cx="4406137" cy="468661"/>
          </a:xfrm>
          <a:prstGeom prst="rect">
            <a:avLst/>
          </a:prstGeom>
          <a:solidFill>
            <a:srgbClr val="FF99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00" dirty="0">
              <a:solidFill>
                <a:prstClr val="white"/>
              </a:solidFill>
            </a:endParaRPr>
          </a:p>
        </p:txBody>
      </p:sp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323528" y="2744315"/>
            <a:ext cx="4143375" cy="296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s-PE" sz="1600" b="1" u="sng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just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es-PE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INVERSIONISTA</a:t>
            </a:r>
          </a:p>
          <a:p>
            <a:pPr marL="361950" lvl="1" indent="-182563" algn="just">
              <a:lnSpc>
                <a:spcPct val="9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Las regulaciones vinculadas al trato no discriminatorio</a:t>
            </a:r>
          </a:p>
          <a:p>
            <a:pPr marL="361950" lvl="1" indent="-182563" algn="just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El régimen del IR (dividendos)</a:t>
            </a:r>
          </a:p>
          <a:p>
            <a:pPr marL="361950" lvl="1" indent="-182563" algn="just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El derecho de usar el tipo de cambio más favorable disponible en el mercado</a:t>
            </a:r>
          </a:p>
          <a:p>
            <a:pPr marL="361950" lvl="1" indent="-182563" algn="just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El régimen de libre disponibilidad de divisas y del derecho de libre remesa de utilidades, dividendos y regalías </a:t>
            </a:r>
          </a:p>
          <a:p>
            <a:pPr marL="361950" lvl="1" indent="-182563">
              <a:lnSpc>
                <a:spcPct val="9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s-PE" sz="1600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4857753" y="2744315"/>
            <a:ext cx="4106735" cy="235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0"/>
              </a:lnSpc>
              <a:spcBef>
                <a:spcPct val="50000"/>
              </a:spcBef>
              <a:buClr>
                <a:srgbClr val="CC0000"/>
              </a:buClr>
              <a:buFont typeface="Wingdings" pitchFamily="2" charset="2"/>
              <a:buNone/>
            </a:pPr>
            <a:endParaRPr lang="es-PE" sz="1600" b="1" u="sng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s-PE" sz="1600" b="1" dirty="0" smtClean="0">
                <a:solidFill>
                  <a:prstClr val="black"/>
                </a:solidFill>
                <a:latin typeface="Calibri"/>
                <a:cs typeface="Arial" charset="0"/>
              </a:rPr>
              <a:t>EMPRESA RECEPTORA</a:t>
            </a:r>
          </a:p>
          <a:p>
            <a:pPr marL="361950" lvl="1" indent="-182563" algn="just">
              <a:lnSpc>
                <a:spcPct val="90000"/>
              </a:lnSpc>
              <a:spcBef>
                <a:spcPts val="18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Los regímenes de contratación laboral</a:t>
            </a:r>
          </a:p>
          <a:p>
            <a:pPr marL="361950" lvl="1" indent="-182563" algn="just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Los regímenes de promoción de exportaciones</a:t>
            </a:r>
          </a:p>
          <a:p>
            <a:pPr marL="361950" lvl="1" indent="-182563" algn="just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r>
              <a:rPr lang="es-ES" sz="1600" dirty="0" smtClean="0">
                <a:solidFill>
                  <a:prstClr val="black"/>
                </a:solidFill>
                <a:latin typeface="Calibri"/>
                <a:cs typeface="Arial" charset="0"/>
              </a:rPr>
              <a:t>El Régimen del IR </a:t>
            </a:r>
          </a:p>
          <a:p>
            <a:pPr marL="361950" lvl="1" indent="-182563">
              <a:lnSpc>
                <a:spcPct val="90000"/>
              </a:lnSpc>
              <a:spcBef>
                <a:spcPts val="12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s-PE" sz="16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361950" lvl="1" indent="-182563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Wingdings" pitchFamily="2" charset="2"/>
              <a:buChar char="§"/>
            </a:pPr>
            <a:endParaRPr lang="es-PE" sz="16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9" name="Rectangle 83"/>
          <p:cNvSpPr>
            <a:spLocks noChangeArrowheads="1"/>
          </p:cNvSpPr>
          <p:nvPr/>
        </p:nvSpPr>
        <p:spPr bwMode="auto">
          <a:xfrm>
            <a:off x="285720" y="1940293"/>
            <a:ext cx="83899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s-ES_tradnl" altLang="zh-CN" i="1" dirty="0" smtClean="0">
                <a:solidFill>
                  <a:prstClr val="black"/>
                </a:solidFill>
                <a:latin typeface="Calibri"/>
                <a:cs typeface="Tahoma" pitchFamily="34" charset="0"/>
              </a:rPr>
              <a:t>El Estado Peruano garantiza estabilidad en :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6253483"/>
            <a:ext cx="8161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400" b="1" dirty="0">
                <a:solidFill>
                  <a:prstClr val="black"/>
                </a:solidFill>
                <a:latin typeface="Calibri"/>
                <a:cs typeface="Arial" charset="0"/>
              </a:rPr>
              <a:t>Requisito: 	</a:t>
            </a:r>
            <a:r>
              <a:rPr lang="es-ES" sz="1400" dirty="0">
                <a:solidFill>
                  <a:prstClr val="black"/>
                </a:solidFill>
                <a:latin typeface="Calibri"/>
                <a:cs typeface="Arial" charset="0"/>
              </a:rPr>
              <a:t>Invertir mínimo US$ 5 MM. Mínimo US$ 10 MM en minería e hidrocarburos.</a:t>
            </a:r>
          </a:p>
          <a:p>
            <a:pPr algn="just"/>
            <a:r>
              <a:rPr lang="es-ES" sz="1400" b="1" dirty="0">
                <a:solidFill>
                  <a:prstClr val="black"/>
                </a:solidFill>
                <a:latin typeface="Calibri"/>
                <a:cs typeface="Arial" charset="0"/>
              </a:rPr>
              <a:t>Vigencia: 	</a:t>
            </a:r>
            <a:r>
              <a:rPr lang="es-ES" sz="1400" dirty="0">
                <a:solidFill>
                  <a:prstClr val="black"/>
                </a:solidFill>
                <a:latin typeface="Calibri"/>
                <a:cs typeface="Arial" charset="0"/>
              </a:rPr>
              <a:t>10 años. En concesiones, plazo sujeto a duración del contrato (Max. 60 años).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564360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marL="0" indent="0">
              <a:spcBef>
                <a:spcPct val="50000"/>
              </a:spcBef>
              <a:buFont typeface="Calibri" pitchFamily="34" charset="0"/>
              <a:buNone/>
              <a:defRPr b="1"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altLang="zh-CN" dirty="0"/>
              <a:t>Convenio de Estabilidad Jurídica</a:t>
            </a:r>
          </a:p>
        </p:txBody>
      </p:sp>
    </p:spTree>
    <p:extLst>
      <p:ext uri="{BB962C8B-B14F-4D97-AF65-F5344CB8AC3E}">
        <p14:creationId xmlns:p14="http://schemas.microsoft.com/office/powerpoint/2010/main" val="31426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6672" y="2852936"/>
            <a:ext cx="8369784" cy="210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1">
                <a:alpha val="50000"/>
              </a:schemeClr>
            </a:outerShdw>
          </a:effectLst>
        </p:spPr>
        <p:txBody>
          <a:bodyPr lIns="144000" rIns="252000" anchor="ctr"/>
          <a:lstStyle/>
          <a:p>
            <a:pPr marL="711200" lvl="1" indent="-261938" algn="just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altLang="zh-CN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Devolución del IVA durante toda la etapa pre-productiva del proyecto (duración mínima de 2 años).</a:t>
            </a:r>
          </a:p>
          <a:p>
            <a:pPr marL="711200" lvl="1" indent="-261938" algn="just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altLang="zh-CN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Aplica a todos los sectores de la actividad económica. </a:t>
            </a:r>
          </a:p>
          <a:p>
            <a:pPr marL="711200" lvl="1" indent="-261938" algn="just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altLang="zh-CN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Inversión mínima requerida: US$ 5 millones (excepto en la actividad agrícola donde este requisito no se exige) </a:t>
            </a:r>
          </a:p>
          <a:p>
            <a:pPr marL="711200" lvl="1" indent="-261938" algn="just" eaLnBrk="0" hangingPunct="0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s-PE" altLang="zh-CN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  <a:cs typeface="Tahoma" pitchFamily="34" charset="0"/>
              </a:rPr>
              <a:t>El proyecto puede dividirse en etapas, tramos o similares.</a:t>
            </a:r>
            <a:endParaRPr lang="es-PE" altLang="zh-CN" b="1" dirty="0">
              <a:solidFill>
                <a:prstClr val="black"/>
              </a:solidFill>
              <a:latin typeface="Calibri"/>
              <a:ea typeface="ＭＳ Ｐゴシック" pitchFamily="34" charset="-128"/>
              <a:cs typeface="Tahoma" pitchFamily="34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42844" y="226995"/>
            <a:ext cx="564360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PE"/>
            </a:defPPr>
            <a:lvl1pPr marL="0" indent="0">
              <a:spcBef>
                <a:spcPct val="50000"/>
              </a:spcBef>
              <a:buFont typeface="+mj-lt"/>
              <a:buNone/>
              <a:defRPr sz="2400" b="1">
                <a:solidFill>
                  <a:srgbClr val="000000"/>
                </a:solidFill>
                <a:latin typeface="Candara" pitchFamily="34" charset="0"/>
                <a:cs typeface="Tahoma" pitchFamily="34" charset="0"/>
              </a:defRPr>
            </a:lvl1pPr>
          </a:lstStyle>
          <a:p>
            <a:r>
              <a:rPr lang="es-PE" altLang="zh-CN" sz="2000" dirty="0"/>
              <a:t>Recuperación Anticipada del </a:t>
            </a:r>
            <a:r>
              <a:rPr lang="es-PE" altLang="zh-CN" sz="2000" dirty="0" smtClean="0"/>
              <a:t>IVA</a:t>
            </a:r>
            <a:endParaRPr lang="es-PE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1625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7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39442</TotalTime>
  <Words>1646</Words>
  <Application>Microsoft Office PowerPoint</Application>
  <PresentationFormat>Presentación en pantalla (4:3)</PresentationFormat>
  <Paragraphs>407</Paragraphs>
  <Slides>19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8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1_MODELO</vt:lpstr>
      <vt:lpstr>1_Diseño personalizado</vt:lpstr>
      <vt:lpstr>Diseño personalizado</vt:lpstr>
      <vt:lpstr>11_Diseño personalizado</vt:lpstr>
      <vt:lpstr>2_Diseño personalizado</vt:lpstr>
      <vt:lpstr>3_Diseño personalizado</vt:lpstr>
      <vt:lpstr>4_Diseño personalizado</vt:lpstr>
      <vt:lpstr>17_Diseño personalizado</vt:lpstr>
      <vt:lpstr>Presentación de PowerPoint</vt:lpstr>
      <vt:lpstr>Solidez macroeconómica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tremy</cp:lastModifiedBy>
  <cp:revision>3693</cp:revision>
  <cp:lastPrinted>2014-05-26T22:38:30Z</cp:lastPrinted>
  <dcterms:created xsi:type="dcterms:W3CDTF">2009-03-03T17:39:46Z</dcterms:created>
  <dcterms:modified xsi:type="dcterms:W3CDTF">2014-05-26T22:48:24Z</dcterms:modified>
</cp:coreProperties>
</file>